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Lst>
  <p:notesMasterIdLst>
    <p:notesMasterId r:id="rId25"/>
  </p:notesMasterIdLst>
  <p:sldIdLst>
    <p:sldId id="256" r:id="rId3"/>
    <p:sldId id="258" r:id="rId4"/>
    <p:sldId id="259" r:id="rId5"/>
    <p:sldId id="283" r:id="rId6"/>
    <p:sldId id="267" r:id="rId7"/>
    <p:sldId id="272" r:id="rId8"/>
    <p:sldId id="270" r:id="rId9"/>
    <p:sldId id="261" r:id="rId10"/>
    <p:sldId id="262" r:id="rId11"/>
    <p:sldId id="284" r:id="rId12"/>
    <p:sldId id="274" r:id="rId13"/>
    <p:sldId id="281" r:id="rId14"/>
    <p:sldId id="276" r:id="rId15"/>
    <p:sldId id="282" r:id="rId16"/>
    <p:sldId id="277" r:id="rId17"/>
    <p:sldId id="273" r:id="rId18"/>
    <p:sldId id="268" r:id="rId19"/>
    <p:sldId id="269" r:id="rId20"/>
    <p:sldId id="263" r:id="rId21"/>
    <p:sldId id="264" r:id="rId22"/>
    <p:sldId id="265" r:id="rId23"/>
    <p:sldId id="266" r:id="rId24"/>
  </p:sldIdLst>
  <p:sldSz cx="9144000" cy="5143500" type="screen16x9"/>
  <p:notesSz cx="6858000" cy="9144000"/>
  <p:embeddedFontLst>
    <p:embeddedFont>
      <p:font typeface="Microsoft Yahei" panose="020B0503020204020204" pitchFamily="34" charset="-122"/>
      <p:regular r:id="rId26"/>
      <p:bold r:id="rId27"/>
    </p:embeddedFont>
    <p:embeddedFont>
      <p:font typeface="Calibri" panose="020F0502020204030204" pitchFamily="34" charset="0"/>
      <p:regular r:id="rId28"/>
      <p:bold r:id="rId29"/>
      <p:italic r:id="rId30"/>
      <p:boldItalic r:id="rId31"/>
    </p:embeddedFont>
    <p:embeddedFont>
      <p:font typeface="Cambria Math" panose="02040503050406030204" pitchFamily="18" charset="0"/>
      <p:regular r:id="rId32"/>
    </p:embeddedFont>
    <p:embeddedFont>
      <p:font typeface="Helvetica Neue Light" panose="02010600030101010101" charset="0"/>
      <p:regular r:id="rId33"/>
      <p:bold r:id="rId34"/>
      <p:italic r:id="rId35"/>
      <p:boldItalic r:id="rId36"/>
    </p:embeddedFont>
    <p:embeddedFont>
      <p:font typeface="Open Sans" panose="020B0606030504020204" pitchFamily="34" charset="0"/>
      <p:regular r:id="rId37"/>
      <p:bold r:id="rId38"/>
      <p:italic r:id="rId39"/>
      <p:boldItalic r:id="rId40"/>
    </p:embeddedFont>
    <p:embeddedFont>
      <p:font typeface="Open Sans Light" panose="020B0306030504020204" pitchFamily="34" charset="0"/>
      <p:regular r:id="rId41"/>
      <p:bold r:id="rId42"/>
      <p:italic r:id="rId43"/>
      <p:boldItalic r:id="rId44"/>
    </p:embeddedFont>
    <p:embeddedFont>
      <p:font typeface="Times" panose="02020603050405020304" pitchFamily="18"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9" roundtripDataSignature="AMtx7mivLsx9WOoAzI9T+Y3ARLDvv+dou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FC5AB76-B1D0-40D8-A3EB-2C92C11864CA}">
  <a:tblStyle styleId="{2FC5AB76-B1D0-40D8-A3EB-2C92C11864CA}"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3E6E6"/>
          </a:solidFill>
        </a:fill>
      </a:tcStyle>
    </a:wholeTbl>
    <a:band1H>
      <a:tcTxStyle/>
      <a:tcStyle>
        <a:tcBdr/>
        <a:fill>
          <a:solidFill>
            <a:srgbClr val="E7CACA"/>
          </a:solidFill>
        </a:fill>
      </a:tcStyle>
    </a:band1H>
    <a:band2H>
      <a:tcTxStyle/>
      <a:tcStyle>
        <a:tcBdr/>
      </a:tcStyle>
    </a:band2H>
    <a:band1V>
      <a:tcTxStyle/>
      <a:tcStyle>
        <a:tcBdr/>
        <a:fill>
          <a:solidFill>
            <a:srgbClr val="E7CACA"/>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94D9B2B8-FE75-4A73-9597-C4601703F7A3}"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5063" autoAdjust="0"/>
  </p:normalViewPr>
  <p:slideViewPr>
    <p:cSldViewPr snapToGrid="0">
      <p:cViewPr varScale="1">
        <p:scale>
          <a:sx n="85" d="100"/>
          <a:sy n="85" d="100"/>
        </p:scale>
        <p:origin x="1253"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19.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4.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8.xml"/><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font" Target="fonts/font11.fntdata"/><Relationship Id="rId49" Type="http://customschemas.google.com/relationships/presentationmetadata" Target="metadata"/></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Robust Kernel vs Poor Initialization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0.17991426071741035"/>
          <c:y val="0.17171296296296296"/>
          <c:w val="0.77371084864391959"/>
          <c:h val="0.62792395742198892"/>
        </c:manualLayout>
      </c:layout>
      <c:scatterChart>
        <c:scatterStyle val="lineMarker"/>
        <c:varyColors val="0"/>
        <c:ser>
          <c:idx val="0"/>
          <c:order val="0"/>
          <c:tx>
            <c:strRef>
              <c:f>Sheet1!$B$32</c:f>
              <c:strCache>
                <c:ptCount val="1"/>
                <c:pt idx="0">
                  <c:v>Huber</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Sheet1!$A$33:$A$38</c:f>
              <c:numCache>
                <c:formatCode>General</c:formatCode>
                <c:ptCount val="6"/>
                <c:pt idx="0">
                  <c:v>0</c:v>
                </c:pt>
                <c:pt idx="1">
                  <c:v>0.5</c:v>
                </c:pt>
                <c:pt idx="2">
                  <c:v>1</c:v>
                </c:pt>
                <c:pt idx="3">
                  <c:v>1.5</c:v>
                </c:pt>
                <c:pt idx="4">
                  <c:v>2</c:v>
                </c:pt>
                <c:pt idx="5">
                  <c:v>2.5</c:v>
                </c:pt>
              </c:numCache>
            </c:numRef>
          </c:xVal>
          <c:yVal>
            <c:numRef>
              <c:f>Sheet1!$B$33:$B$38</c:f>
              <c:numCache>
                <c:formatCode>General</c:formatCode>
                <c:ptCount val="6"/>
                <c:pt idx="0">
                  <c:v>0</c:v>
                </c:pt>
                <c:pt idx="1">
                  <c:v>496</c:v>
                </c:pt>
                <c:pt idx="2">
                  <c:v>496</c:v>
                </c:pt>
                <c:pt idx="3">
                  <c:v>1347</c:v>
                </c:pt>
                <c:pt idx="4">
                  <c:v>3073</c:v>
                </c:pt>
                <c:pt idx="5">
                  <c:v>7476</c:v>
                </c:pt>
              </c:numCache>
            </c:numRef>
          </c:yVal>
          <c:smooth val="0"/>
          <c:extLst>
            <c:ext xmlns:c16="http://schemas.microsoft.com/office/drawing/2014/chart" uri="{C3380CC4-5D6E-409C-BE32-E72D297353CC}">
              <c16:uniqueId val="{00000000-64BD-45D6-A5D2-8D4B690C5F9A}"/>
            </c:ext>
          </c:extLst>
        </c:ser>
        <c:ser>
          <c:idx val="1"/>
          <c:order val="1"/>
          <c:tx>
            <c:strRef>
              <c:f>Sheet1!$C$32</c:f>
              <c:strCache>
                <c:ptCount val="1"/>
                <c:pt idx="0">
                  <c:v>None</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Sheet1!$A$33:$A$38</c:f>
              <c:numCache>
                <c:formatCode>General</c:formatCode>
                <c:ptCount val="6"/>
                <c:pt idx="0">
                  <c:v>0</c:v>
                </c:pt>
                <c:pt idx="1">
                  <c:v>0.5</c:v>
                </c:pt>
                <c:pt idx="2">
                  <c:v>1</c:v>
                </c:pt>
                <c:pt idx="3">
                  <c:v>1.5</c:v>
                </c:pt>
                <c:pt idx="4">
                  <c:v>2</c:v>
                </c:pt>
                <c:pt idx="5">
                  <c:v>2.5</c:v>
                </c:pt>
              </c:numCache>
            </c:numRef>
          </c:xVal>
          <c:yVal>
            <c:numRef>
              <c:f>Sheet1!$C$33:$C$38</c:f>
              <c:numCache>
                <c:formatCode>General</c:formatCode>
                <c:ptCount val="6"/>
                <c:pt idx="0">
                  <c:v>0</c:v>
                </c:pt>
                <c:pt idx="1">
                  <c:v>546</c:v>
                </c:pt>
                <c:pt idx="2">
                  <c:v>546</c:v>
                </c:pt>
                <c:pt idx="3">
                  <c:v>89136</c:v>
                </c:pt>
                <c:pt idx="4">
                  <c:v>821688</c:v>
                </c:pt>
                <c:pt idx="5">
                  <c:v>3987501</c:v>
                </c:pt>
              </c:numCache>
            </c:numRef>
          </c:yVal>
          <c:smooth val="0"/>
          <c:extLst>
            <c:ext xmlns:c16="http://schemas.microsoft.com/office/drawing/2014/chart" uri="{C3380CC4-5D6E-409C-BE32-E72D297353CC}">
              <c16:uniqueId val="{00000001-64BD-45D6-A5D2-8D4B690C5F9A}"/>
            </c:ext>
          </c:extLst>
        </c:ser>
        <c:dLbls>
          <c:showLegendKey val="0"/>
          <c:showVal val="0"/>
          <c:showCatName val="0"/>
          <c:showSerName val="0"/>
          <c:showPercent val="0"/>
          <c:showBubbleSize val="0"/>
        </c:dLbls>
        <c:axId val="682227888"/>
        <c:axId val="682235432"/>
      </c:scatterChart>
      <c:valAx>
        <c:axId val="682227888"/>
        <c:scaling>
          <c:orientation val="minMax"/>
          <c:max val="2.5"/>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aseline="0" dirty="0"/>
                  <a:t>Variance</a:t>
                </a:r>
                <a:endParaRPr lang="en-US"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82235432"/>
        <c:crosses val="autoZero"/>
        <c:crossBetween val="midCat"/>
      </c:valAx>
      <c:valAx>
        <c:axId val="68223543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Chi^2</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82227888"/>
        <c:crosses val="autoZero"/>
        <c:crossBetween val="midCat"/>
      </c:valAx>
      <c:spPr>
        <a:noFill/>
        <a:ln>
          <a:noFill/>
        </a:ln>
        <a:effectLst/>
      </c:spPr>
    </c:plotArea>
    <c:legend>
      <c:legendPos val="b"/>
      <c:layout>
        <c:manualLayout>
          <c:xMode val="edge"/>
          <c:yMode val="edge"/>
          <c:x val="0.18454115858849102"/>
          <c:y val="0.17334751937182749"/>
          <c:w val="0.1515002187226597"/>
          <c:h val="0.1660885097696121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DCS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DCS</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Sheet1!$B$2:$B$11</c:f>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c:ext xmlns:c16="http://schemas.microsoft.com/office/drawing/2014/chart" uri="{C3380CC4-5D6E-409C-BE32-E72D297353CC}">
              <c16:uniqueId val="{00000000-6F27-40F5-859C-D9EFFC0FB3FE}"/>
            </c:ext>
          </c:extLst>
        </c:ser>
        <c:dLbls>
          <c:showLegendKey val="0"/>
          <c:showVal val="0"/>
          <c:showCatName val="0"/>
          <c:showSerName val="0"/>
          <c:showPercent val="0"/>
          <c:showBubbleSize val="0"/>
        </c:dLbls>
        <c:axId val="635887432"/>
        <c:axId val="635879888"/>
        <c:extLst>
          <c:ext xmlns:c15="http://schemas.microsoft.com/office/drawing/2012/chart" uri="{02D57815-91ED-43cb-92C2-25804820EDAC}">
            <c15:filteredScatterSeries>
              <c15:ser>
                <c:idx val="1"/>
                <c:order val="1"/>
                <c:tx>
                  <c:strRef>
                    <c:extLst>
                      <c:ext uri="{02D57815-91ED-43cb-92C2-25804820EDAC}">
                        <c15:formulaRef>
                          <c15:sqref>Sheet1!$C$1</c15:sqref>
                        </c15:formulaRef>
                      </c:ext>
                    </c:extLst>
                    <c:strCache>
                      <c:ptCount val="1"/>
                      <c:pt idx="0">
                        <c:v>Huber</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c:ext uri="{02D57815-91ED-43cb-92C2-25804820EDAC}">
                        <c15:formulaRef>
                          <c15:sqref>Sheet1!$C$2:$C$11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4.0271000000000001E-2</c:v>
                      </c:pt>
                      <c:pt idx="9">
                        <c:v>4.1276E-2</c:v>
                      </c:pt>
                    </c:numCache>
                  </c:numRef>
                </c:yVal>
                <c:smooth val="0"/>
                <c:extLst>
                  <c:ext xmlns:c16="http://schemas.microsoft.com/office/drawing/2014/chart" uri="{C3380CC4-5D6E-409C-BE32-E72D297353CC}">
                    <c16:uniqueId val="{00000001-6F27-40F5-859C-D9EFFC0FB3FE}"/>
                  </c:ext>
                </c:extLst>
              </c15:ser>
            </c15:filteredScatterSeries>
            <c15:filteredScatterSeries>
              <c15:ser>
                <c:idx val="2"/>
                <c:order val="2"/>
                <c:tx>
                  <c:strRef>
                    <c:extLst xmlns:c15="http://schemas.microsoft.com/office/drawing/2012/chart">
                      <c:ext xmlns:c15="http://schemas.microsoft.com/office/drawing/2012/chart" uri="{02D57815-91ED-43cb-92C2-25804820EDAC}">
                        <c15:formulaRef>
                          <c15:sqref>Sheet1!$D$1</c15:sqref>
                        </c15:formulaRef>
                      </c:ext>
                    </c:extLst>
                    <c:strCache>
                      <c:ptCount val="1"/>
                      <c:pt idx="0">
                        <c:v>Geman</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Sheet1!$D$2:$D$11</c15:sqref>
                        </c15:formulaRef>
                      </c:ext>
                    </c:extLst>
                    <c:numCache>
                      <c:formatCode>General</c:formatCode>
                      <c:ptCount val="10"/>
                      <c:pt idx="0">
                        <c:v>1.0655E-2</c:v>
                      </c:pt>
                      <c:pt idx="1">
                        <c:v>8.397E-3</c:v>
                      </c:pt>
                      <c:pt idx="2">
                        <c:v>1.7271999999999999E-2</c:v>
                      </c:pt>
                      <c:pt idx="3">
                        <c:v>2.6294000000000001E-2</c:v>
                      </c:pt>
                      <c:pt idx="4">
                        <c:v>2.7911999999999999E-2</c:v>
                      </c:pt>
                      <c:pt idx="5">
                        <c:v>3.2120999999999997E-2</c:v>
                      </c:pt>
                      <c:pt idx="6">
                        <c:v>3.4277000000000002E-2</c:v>
                      </c:pt>
                      <c:pt idx="7">
                        <c:v>3.7538000000000002E-2</c:v>
                      </c:pt>
                      <c:pt idx="8">
                        <c:v>4.6878999999999997E-2</c:v>
                      </c:pt>
                      <c:pt idx="9">
                        <c:v>4.1251999999999997E-2</c:v>
                      </c:pt>
                    </c:numCache>
                  </c:numRef>
                </c:yVal>
                <c:smooth val="0"/>
                <c:extLst xmlns:c15="http://schemas.microsoft.com/office/drawing/2012/chart">
                  <c:ext xmlns:c16="http://schemas.microsoft.com/office/drawing/2014/chart" uri="{C3380CC4-5D6E-409C-BE32-E72D297353CC}">
                    <c16:uniqueId val="{00000002-6F27-40F5-859C-D9EFFC0FB3FE}"/>
                  </c:ext>
                </c:extLst>
              </c15:ser>
            </c15:filteredScatterSeries>
            <c15:filteredScatterSeries>
              <c15:ser>
                <c:idx val="3"/>
                <c:order val="3"/>
                <c:tx>
                  <c:strRef>
                    <c:extLst xmlns:c15="http://schemas.microsoft.com/office/drawing/2012/chart">
                      <c:ext xmlns:c15="http://schemas.microsoft.com/office/drawing/2012/chart" uri="{02D57815-91ED-43cb-92C2-25804820EDAC}">
                        <c15:formulaRef>
                          <c15:sqref>Sheet1!$E$1</c15:sqref>
                        </c15:formulaRef>
                      </c:ext>
                    </c:extLst>
                    <c:strCache>
                      <c:ptCount val="1"/>
                      <c:pt idx="0">
                        <c:v>None</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Sheet1!$E$2:$E$11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xmlns:c15="http://schemas.microsoft.com/office/drawing/2012/chart">
                  <c:ext xmlns:c16="http://schemas.microsoft.com/office/drawing/2014/chart" uri="{C3380CC4-5D6E-409C-BE32-E72D297353CC}">
                    <c16:uniqueId val="{00000003-6F27-40F5-859C-D9EFFC0FB3FE}"/>
                  </c:ext>
                </c:extLst>
              </c15:ser>
            </c15:filteredScatterSeries>
          </c:ext>
        </c:extLst>
      </c:scatterChart>
      <c:valAx>
        <c:axId val="635887432"/>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Outliers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79888"/>
        <c:crosses val="autoZero"/>
        <c:crossBetween val="midCat"/>
      </c:valAx>
      <c:valAx>
        <c:axId val="6358798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Chi^2</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8743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Huber</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1"/>
          <c:order val="1"/>
          <c:tx>
            <c:strRef>
              <c:f>Sheet1!$C$1</c:f>
              <c:strCache>
                <c:ptCount val="1"/>
                <c:pt idx="0">
                  <c:v>Huber</c:v>
                </c:pt>
              </c:strCache>
              <c:extLst xmlns:c15="http://schemas.microsoft.com/office/drawing/2012/chart"/>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extLst xmlns:c15="http://schemas.microsoft.com/office/drawing/2012/chart"/>
            </c:numRef>
          </c:xVal>
          <c:yVal>
            <c:numRef>
              <c:f>Sheet1!$C$2:$C$11</c:f>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4.0271000000000001E-2</c:v>
                </c:pt>
                <c:pt idx="9">
                  <c:v>4.1276E-2</c:v>
                </c:pt>
              </c:numCache>
              <c:extLst xmlns:c15="http://schemas.microsoft.com/office/drawing/2012/chart"/>
            </c:numRef>
          </c:yVal>
          <c:smooth val="0"/>
          <c:extLst>
            <c:ext xmlns:c16="http://schemas.microsoft.com/office/drawing/2014/chart" uri="{C3380CC4-5D6E-409C-BE32-E72D297353CC}">
              <c16:uniqueId val="{00000000-4DF6-463B-9808-613283C1136C}"/>
            </c:ext>
          </c:extLst>
        </c:ser>
        <c:dLbls>
          <c:showLegendKey val="0"/>
          <c:showVal val="0"/>
          <c:showCatName val="0"/>
          <c:showSerName val="0"/>
          <c:showPercent val="0"/>
          <c:showBubbleSize val="0"/>
        </c:dLbls>
        <c:axId val="635887432"/>
        <c:axId val="635879888"/>
        <c:extLst>
          <c:ext xmlns:c15="http://schemas.microsoft.com/office/drawing/2012/chart" uri="{02D57815-91ED-43cb-92C2-25804820EDAC}">
            <c15:filteredScatterSeries>
              <c15:ser>
                <c:idx val="0"/>
                <c:order val="0"/>
                <c:tx>
                  <c:strRef>
                    <c:extLst>
                      <c:ext uri="{02D57815-91ED-43cb-92C2-25804820EDAC}">
                        <c15:formulaRef>
                          <c15:sqref>Sheet1!$B$1</c15:sqref>
                        </c15:formulaRef>
                      </c:ext>
                    </c:extLst>
                    <c:strCache>
                      <c:ptCount val="1"/>
                      <c:pt idx="0">
                        <c:v>DCS</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c:ext uri="{02D57815-91ED-43cb-92C2-25804820EDAC}">
                        <c15:formulaRef>
                          <c15:sqref>Sheet1!$B$2:$B$11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c:ext xmlns:c16="http://schemas.microsoft.com/office/drawing/2014/chart" uri="{C3380CC4-5D6E-409C-BE32-E72D297353CC}">
                    <c16:uniqueId val="{00000001-4DF6-463B-9808-613283C1136C}"/>
                  </c:ext>
                </c:extLst>
              </c15:ser>
            </c15:filteredScatterSeries>
            <c15:filteredScatterSeries>
              <c15:ser>
                <c:idx val="2"/>
                <c:order val="2"/>
                <c:tx>
                  <c:strRef>
                    <c:extLst xmlns:c15="http://schemas.microsoft.com/office/drawing/2012/chart">
                      <c:ext xmlns:c15="http://schemas.microsoft.com/office/drawing/2012/chart" uri="{02D57815-91ED-43cb-92C2-25804820EDAC}">
                        <c15:formulaRef>
                          <c15:sqref>Sheet1!$D$1</c15:sqref>
                        </c15:formulaRef>
                      </c:ext>
                    </c:extLst>
                    <c:strCache>
                      <c:ptCount val="1"/>
                      <c:pt idx="0">
                        <c:v>Geman</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Sheet1!$D$2:$D$11</c15:sqref>
                        </c15:formulaRef>
                      </c:ext>
                    </c:extLst>
                    <c:numCache>
                      <c:formatCode>General</c:formatCode>
                      <c:ptCount val="10"/>
                      <c:pt idx="0">
                        <c:v>1.0655E-2</c:v>
                      </c:pt>
                      <c:pt idx="1">
                        <c:v>8.397E-3</c:v>
                      </c:pt>
                      <c:pt idx="2">
                        <c:v>1.7271999999999999E-2</c:v>
                      </c:pt>
                      <c:pt idx="3">
                        <c:v>2.6294000000000001E-2</c:v>
                      </c:pt>
                      <c:pt idx="4">
                        <c:v>2.7911999999999999E-2</c:v>
                      </c:pt>
                      <c:pt idx="5">
                        <c:v>3.2120999999999997E-2</c:v>
                      </c:pt>
                      <c:pt idx="6">
                        <c:v>3.4277000000000002E-2</c:v>
                      </c:pt>
                      <c:pt idx="7">
                        <c:v>3.7538000000000002E-2</c:v>
                      </c:pt>
                      <c:pt idx="8">
                        <c:v>4.6878999999999997E-2</c:v>
                      </c:pt>
                      <c:pt idx="9">
                        <c:v>4.1251999999999997E-2</c:v>
                      </c:pt>
                    </c:numCache>
                  </c:numRef>
                </c:yVal>
                <c:smooth val="0"/>
                <c:extLst xmlns:c15="http://schemas.microsoft.com/office/drawing/2012/chart">
                  <c:ext xmlns:c16="http://schemas.microsoft.com/office/drawing/2014/chart" uri="{C3380CC4-5D6E-409C-BE32-E72D297353CC}">
                    <c16:uniqueId val="{00000002-4DF6-463B-9808-613283C1136C}"/>
                  </c:ext>
                </c:extLst>
              </c15:ser>
            </c15:filteredScatterSeries>
            <c15:filteredScatterSeries>
              <c15:ser>
                <c:idx val="3"/>
                <c:order val="3"/>
                <c:tx>
                  <c:strRef>
                    <c:extLst xmlns:c15="http://schemas.microsoft.com/office/drawing/2012/chart">
                      <c:ext xmlns:c15="http://schemas.microsoft.com/office/drawing/2012/chart" uri="{02D57815-91ED-43cb-92C2-25804820EDAC}">
                        <c15:formulaRef>
                          <c15:sqref>Sheet1!$E$1</c15:sqref>
                        </c15:formulaRef>
                      </c:ext>
                    </c:extLst>
                    <c:strCache>
                      <c:ptCount val="1"/>
                      <c:pt idx="0">
                        <c:v>None</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Sheet1!$E$2:$E$11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xmlns:c15="http://schemas.microsoft.com/office/drawing/2012/chart">
                  <c:ext xmlns:c16="http://schemas.microsoft.com/office/drawing/2014/chart" uri="{C3380CC4-5D6E-409C-BE32-E72D297353CC}">
                    <c16:uniqueId val="{00000003-4DF6-463B-9808-613283C1136C}"/>
                  </c:ext>
                </c:extLst>
              </c15:ser>
            </c15:filteredScatterSeries>
          </c:ext>
        </c:extLst>
      </c:scatterChart>
      <c:valAx>
        <c:axId val="635887432"/>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Outliers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79888"/>
        <c:crosses val="autoZero"/>
        <c:crossBetween val="midCat"/>
      </c:valAx>
      <c:valAx>
        <c:axId val="6358798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Chi^2</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8743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err="1"/>
              <a:t>Geman</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2"/>
          <c:order val="2"/>
          <c:tx>
            <c:strRef>
              <c:f>Sheet1!$D$1</c:f>
              <c:strCache>
                <c:ptCount val="1"/>
                <c:pt idx="0">
                  <c:v>Geman</c:v>
                </c:pt>
              </c:strCache>
              <c:extLst xmlns:c15="http://schemas.microsoft.com/office/drawing/2012/chart"/>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extLst xmlns:c15="http://schemas.microsoft.com/office/drawing/2012/chart"/>
            </c:numRef>
          </c:xVal>
          <c:yVal>
            <c:numRef>
              <c:f>Sheet1!$D$2:$D$11</c:f>
              <c:numCache>
                <c:formatCode>General</c:formatCode>
                <c:ptCount val="10"/>
                <c:pt idx="0">
                  <c:v>1.0655E-2</c:v>
                </c:pt>
                <c:pt idx="1">
                  <c:v>8.397E-3</c:v>
                </c:pt>
                <c:pt idx="2">
                  <c:v>1.7271999999999999E-2</c:v>
                </c:pt>
                <c:pt idx="3">
                  <c:v>2.6294000000000001E-2</c:v>
                </c:pt>
                <c:pt idx="4">
                  <c:v>2.7911999999999999E-2</c:v>
                </c:pt>
                <c:pt idx="5">
                  <c:v>3.2120999999999997E-2</c:v>
                </c:pt>
                <c:pt idx="6">
                  <c:v>3.4277000000000002E-2</c:v>
                </c:pt>
                <c:pt idx="7">
                  <c:v>3.7538000000000002E-2</c:v>
                </c:pt>
                <c:pt idx="8">
                  <c:v>4.6878999999999997E-2</c:v>
                </c:pt>
                <c:pt idx="9">
                  <c:v>4.1251999999999997E-2</c:v>
                </c:pt>
              </c:numCache>
              <c:extLst xmlns:c15="http://schemas.microsoft.com/office/drawing/2012/chart"/>
            </c:numRef>
          </c:yVal>
          <c:smooth val="0"/>
          <c:extLst>
            <c:ext xmlns:c16="http://schemas.microsoft.com/office/drawing/2014/chart" uri="{C3380CC4-5D6E-409C-BE32-E72D297353CC}">
              <c16:uniqueId val="{00000000-D044-42E2-B4A8-471B7580FFBB}"/>
            </c:ext>
          </c:extLst>
        </c:ser>
        <c:dLbls>
          <c:showLegendKey val="0"/>
          <c:showVal val="0"/>
          <c:showCatName val="0"/>
          <c:showSerName val="0"/>
          <c:showPercent val="0"/>
          <c:showBubbleSize val="0"/>
        </c:dLbls>
        <c:axId val="635887432"/>
        <c:axId val="635879888"/>
        <c:extLst>
          <c:ext xmlns:c15="http://schemas.microsoft.com/office/drawing/2012/chart" uri="{02D57815-91ED-43cb-92C2-25804820EDAC}">
            <c15:filteredScatterSeries>
              <c15:ser>
                <c:idx val="0"/>
                <c:order val="0"/>
                <c:tx>
                  <c:strRef>
                    <c:extLst>
                      <c:ext uri="{02D57815-91ED-43cb-92C2-25804820EDAC}">
                        <c15:formulaRef>
                          <c15:sqref>Sheet1!$B$1</c15:sqref>
                        </c15:formulaRef>
                      </c:ext>
                    </c:extLst>
                    <c:strCache>
                      <c:ptCount val="1"/>
                      <c:pt idx="0">
                        <c:v>DCS</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c:ext uri="{02D57815-91ED-43cb-92C2-25804820EDAC}">
                        <c15:formulaRef>
                          <c15:sqref>Sheet1!$B$2:$B$11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c:ext xmlns:c16="http://schemas.microsoft.com/office/drawing/2014/chart" uri="{C3380CC4-5D6E-409C-BE32-E72D297353CC}">
                    <c16:uniqueId val="{00000001-D044-42E2-B4A8-471B7580FFBB}"/>
                  </c:ext>
                </c:extLst>
              </c15:ser>
            </c15:filteredScatterSeries>
            <c15:filteredScatterSeries>
              <c15:ser>
                <c:idx val="1"/>
                <c:order val="1"/>
                <c:tx>
                  <c:strRef>
                    <c:extLst xmlns:c15="http://schemas.microsoft.com/office/drawing/2012/chart">
                      <c:ext xmlns:c15="http://schemas.microsoft.com/office/drawing/2012/chart" uri="{02D57815-91ED-43cb-92C2-25804820EDAC}">
                        <c15:formulaRef>
                          <c15:sqref>Sheet1!$C$1</c15:sqref>
                        </c15:formulaRef>
                      </c:ext>
                    </c:extLst>
                    <c:strCache>
                      <c:ptCount val="1"/>
                      <c:pt idx="0">
                        <c:v>Huber</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Sheet1!$C$2:$C$11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4.0271000000000001E-2</c:v>
                      </c:pt>
                      <c:pt idx="9">
                        <c:v>4.1276E-2</c:v>
                      </c:pt>
                    </c:numCache>
                  </c:numRef>
                </c:yVal>
                <c:smooth val="0"/>
                <c:extLst xmlns:c15="http://schemas.microsoft.com/office/drawing/2012/chart">
                  <c:ext xmlns:c16="http://schemas.microsoft.com/office/drawing/2014/chart" uri="{C3380CC4-5D6E-409C-BE32-E72D297353CC}">
                    <c16:uniqueId val="{00000002-D044-42E2-B4A8-471B7580FFBB}"/>
                  </c:ext>
                </c:extLst>
              </c15:ser>
            </c15:filteredScatterSeries>
            <c15:filteredScatterSeries>
              <c15:ser>
                <c:idx val="3"/>
                <c:order val="3"/>
                <c:tx>
                  <c:strRef>
                    <c:extLst xmlns:c15="http://schemas.microsoft.com/office/drawing/2012/chart">
                      <c:ext xmlns:c15="http://schemas.microsoft.com/office/drawing/2012/chart" uri="{02D57815-91ED-43cb-92C2-25804820EDAC}">
                        <c15:formulaRef>
                          <c15:sqref>Sheet1!$E$1</c15:sqref>
                        </c15:formulaRef>
                      </c:ext>
                    </c:extLst>
                    <c:strCache>
                      <c:ptCount val="1"/>
                      <c:pt idx="0">
                        <c:v>None</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Sheet1!$E$2:$E$11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xmlns:c15="http://schemas.microsoft.com/office/drawing/2012/chart">
                  <c:ext xmlns:c16="http://schemas.microsoft.com/office/drawing/2014/chart" uri="{C3380CC4-5D6E-409C-BE32-E72D297353CC}">
                    <c16:uniqueId val="{00000003-D044-42E2-B4A8-471B7580FFBB}"/>
                  </c:ext>
                </c:extLst>
              </c15:ser>
            </c15:filteredScatterSeries>
          </c:ext>
        </c:extLst>
      </c:scatterChart>
      <c:valAx>
        <c:axId val="635887432"/>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Outliers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79888"/>
        <c:crosses val="autoZero"/>
        <c:crossBetween val="midCat"/>
      </c:valAx>
      <c:valAx>
        <c:axId val="6358798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Chi^2</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8743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No</a:t>
            </a:r>
            <a:r>
              <a:rPr lang="en-US" baseline="0"/>
              <a:t> Kernel</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3"/>
          <c:order val="3"/>
          <c:tx>
            <c:strRef>
              <c:f>Sheet1!$E$1</c:f>
              <c:strCache>
                <c:ptCount val="1"/>
                <c:pt idx="0">
                  <c:v>None</c:v>
                </c:pt>
              </c:strCache>
              <c:extLst xmlns:c15="http://schemas.microsoft.com/office/drawing/2012/chart"/>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extLst xmlns:c15="http://schemas.microsoft.com/office/drawing/2012/chart"/>
            </c:numRef>
          </c:xVal>
          <c:yVal>
            <c:numRef>
              <c:f>Sheet1!$E$2:$E$11</c:f>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extLst xmlns:c15="http://schemas.microsoft.com/office/drawing/2012/chart"/>
            </c:numRef>
          </c:yVal>
          <c:smooth val="0"/>
          <c:extLst>
            <c:ext xmlns:c16="http://schemas.microsoft.com/office/drawing/2014/chart" uri="{C3380CC4-5D6E-409C-BE32-E72D297353CC}">
              <c16:uniqueId val="{00000000-415C-4E5A-B554-F3258D687758}"/>
            </c:ext>
          </c:extLst>
        </c:ser>
        <c:dLbls>
          <c:showLegendKey val="0"/>
          <c:showVal val="0"/>
          <c:showCatName val="0"/>
          <c:showSerName val="0"/>
          <c:showPercent val="0"/>
          <c:showBubbleSize val="0"/>
        </c:dLbls>
        <c:axId val="635887432"/>
        <c:axId val="635879888"/>
        <c:extLst>
          <c:ext xmlns:c15="http://schemas.microsoft.com/office/drawing/2012/chart" uri="{02D57815-91ED-43cb-92C2-25804820EDAC}">
            <c15:filteredScatterSeries>
              <c15:ser>
                <c:idx val="0"/>
                <c:order val="0"/>
                <c:tx>
                  <c:strRef>
                    <c:extLst>
                      <c:ext uri="{02D57815-91ED-43cb-92C2-25804820EDAC}">
                        <c15:formulaRef>
                          <c15:sqref>Sheet1!$B$1</c15:sqref>
                        </c15:formulaRef>
                      </c:ext>
                    </c:extLst>
                    <c:strCache>
                      <c:ptCount val="1"/>
                      <c:pt idx="0">
                        <c:v>DCS</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c:ext uri="{02D57815-91ED-43cb-92C2-25804820EDAC}">
                        <c15:formulaRef>
                          <c15:sqref>Sheet1!$B$2:$B$11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c:ext xmlns:c16="http://schemas.microsoft.com/office/drawing/2014/chart" uri="{C3380CC4-5D6E-409C-BE32-E72D297353CC}">
                    <c16:uniqueId val="{00000001-415C-4E5A-B554-F3258D687758}"/>
                  </c:ext>
                </c:extLst>
              </c15:ser>
            </c15:filteredScatterSeries>
            <c15:filteredScatterSeries>
              <c15:ser>
                <c:idx val="1"/>
                <c:order val="1"/>
                <c:tx>
                  <c:strRef>
                    <c:extLst xmlns:c15="http://schemas.microsoft.com/office/drawing/2012/chart">
                      <c:ext xmlns:c15="http://schemas.microsoft.com/office/drawing/2012/chart" uri="{02D57815-91ED-43cb-92C2-25804820EDAC}">
                        <c15:formulaRef>
                          <c15:sqref>Sheet1!$C$1</c15:sqref>
                        </c15:formulaRef>
                      </c:ext>
                    </c:extLst>
                    <c:strCache>
                      <c:ptCount val="1"/>
                      <c:pt idx="0">
                        <c:v>Huber</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Sheet1!$C$2:$C$11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4.0271000000000001E-2</c:v>
                      </c:pt>
                      <c:pt idx="9">
                        <c:v>4.1276E-2</c:v>
                      </c:pt>
                    </c:numCache>
                  </c:numRef>
                </c:yVal>
                <c:smooth val="0"/>
                <c:extLst xmlns:c15="http://schemas.microsoft.com/office/drawing/2012/chart">
                  <c:ext xmlns:c16="http://schemas.microsoft.com/office/drawing/2014/chart" uri="{C3380CC4-5D6E-409C-BE32-E72D297353CC}">
                    <c16:uniqueId val="{00000002-415C-4E5A-B554-F3258D687758}"/>
                  </c:ext>
                </c:extLst>
              </c15:ser>
            </c15:filteredScatterSeries>
            <c15:filteredScatterSeries>
              <c15:ser>
                <c:idx val="2"/>
                <c:order val="2"/>
                <c:tx>
                  <c:strRef>
                    <c:extLst xmlns:c15="http://schemas.microsoft.com/office/drawing/2012/chart">
                      <c:ext xmlns:c15="http://schemas.microsoft.com/office/drawing/2012/chart" uri="{02D57815-91ED-43cb-92C2-25804820EDAC}">
                        <c15:formulaRef>
                          <c15:sqref>Sheet1!$D$1</c15:sqref>
                        </c15:formulaRef>
                      </c:ext>
                    </c:extLst>
                    <c:strCache>
                      <c:ptCount val="1"/>
                      <c:pt idx="0">
                        <c:v>Geman</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Sheet1!$D$2:$D$11</c15:sqref>
                        </c15:formulaRef>
                      </c:ext>
                    </c:extLst>
                    <c:numCache>
                      <c:formatCode>General</c:formatCode>
                      <c:ptCount val="10"/>
                      <c:pt idx="0">
                        <c:v>1.0655E-2</c:v>
                      </c:pt>
                      <c:pt idx="1">
                        <c:v>8.397E-3</c:v>
                      </c:pt>
                      <c:pt idx="2">
                        <c:v>1.7271999999999999E-2</c:v>
                      </c:pt>
                      <c:pt idx="3">
                        <c:v>2.6294000000000001E-2</c:v>
                      </c:pt>
                      <c:pt idx="4">
                        <c:v>2.7911999999999999E-2</c:v>
                      </c:pt>
                      <c:pt idx="5">
                        <c:v>3.2120999999999997E-2</c:v>
                      </c:pt>
                      <c:pt idx="6">
                        <c:v>3.4277000000000002E-2</c:v>
                      </c:pt>
                      <c:pt idx="7">
                        <c:v>3.7538000000000002E-2</c:v>
                      </c:pt>
                      <c:pt idx="8">
                        <c:v>4.6878999999999997E-2</c:v>
                      </c:pt>
                      <c:pt idx="9">
                        <c:v>4.1251999999999997E-2</c:v>
                      </c:pt>
                    </c:numCache>
                  </c:numRef>
                </c:yVal>
                <c:smooth val="0"/>
                <c:extLst xmlns:c15="http://schemas.microsoft.com/office/drawing/2012/chart">
                  <c:ext xmlns:c16="http://schemas.microsoft.com/office/drawing/2014/chart" uri="{C3380CC4-5D6E-409C-BE32-E72D297353CC}">
                    <c16:uniqueId val="{00000003-415C-4E5A-B554-F3258D687758}"/>
                  </c:ext>
                </c:extLst>
              </c15:ser>
            </c15:filteredScatterSeries>
          </c:ext>
        </c:extLst>
      </c:scatterChart>
      <c:valAx>
        <c:axId val="635887432"/>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Outliers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79888"/>
        <c:crosses val="autoZero"/>
        <c:crossBetween val="midCat"/>
      </c:valAx>
      <c:valAx>
        <c:axId val="6358798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Chi^2</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8743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14" name="Google Shape;11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58750" indent="0">
              <a:buNone/>
            </a:pPr>
            <a:r>
              <a:rPr lang="en-US" altLang="zh-CN" dirty="0"/>
              <a:t>GN vs LM vs DL</a:t>
            </a:r>
            <a:endParaRPr lang="zh-CN" altLang="en-US" dirty="0"/>
          </a:p>
        </p:txBody>
      </p:sp>
    </p:spTree>
    <p:extLst>
      <p:ext uri="{BB962C8B-B14F-4D97-AF65-F5344CB8AC3E}">
        <p14:creationId xmlns:p14="http://schemas.microsoft.com/office/powerpoint/2010/main" val="2646477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Robust Kernel vs No Kernel (initial estimates)</a:t>
            </a:r>
            <a:endParaRPr dirty="0"/>
          </a:p>
        </p:txBody>
      </p:sp>
      <p:sp>
        <p:nvSpPr>
          <p:cNvPr id="215" name="Google Shape;215;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zh-CN" dirty="0"/>
              <a:t>Loop Closure</a:t>
            </a:r>
          </a:p>
          <a:p>
            <a:pPr marL="158750" indent="0">
              <a:buNone/>
            </a:pPr>
            <a:endParaRPr lang="zh-CN" altLang="en-US" dirty="0"/>
          </a:p>
        </p:txBody>
      </p:sp>
    </p:spTree>
    <p:extLst>
      <p:ext uri="{BB962C8B-B14F-4D97-AF65-F5344CB8AC3E}">
        <p14:creationId xmlns:p14="http://schemas.microsoft.com/office/powerpoint/2010/main" val="507044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 name="Google Shape;185;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dirty="0"/>
              <a:t>Loop Closure</a:t>
            </a:r>
          </a:p>
          <a:p>
            <a:pPr marL="158750" lvl="0" indent="0" algn="l" rtl="0">
              <a:lnSpc>
                <a:spcPct val="100000"/>
              </a:lnSpc>
              <a:spcBef>
                <a:spcPts val="0"/>
              </a:spcBef>
              <a:spcAft>
                <a:spcPts val="0"/>
              </a:spcAft>
              <a:buSzPts val="1100"/>
              <a:buNone/>
            </a:pPr>
            <a:r>
              <a:rPr lang="en-US" dirty="0"/>
              <a:t>https://nikosuenderhauf.github.io/assets/papers/ICRA12-robustSLAM.pdf:</a:t>
            </a:r>
            <a:endParaRPr dirty="0"/>
          </a:p>
          <a:p>
            <a:pPr marL="158750" lvl="0" indent="0" algn="l" rtl="0">
              <a:lnSpc>
                <a:spcPct val="100000"/>
              </a:lnSpc>
              <a:spcBef>
                <a:spcPts val="0"/>
              </a:spcBef>
              <a:spcAft>
                <a:spcPts val="0"/>
              </a:spcAft>
              <a:buSzPts val="1100"/>
              <a:buNone/>
            </a:pPr>
            <a:r>
              <a:rPr lang="en-US" dirty="0"/>
              <a:t>So called robust cost functions, like the Huber function [12], can reduce the influence of potential outliers. The idea of Huber is that the error function for data points whose error is above a certain threshold (also called the kernel width) should raise linearly instead of quadratically as is normally the case in least squares. This </a:t>
            </a:r>
            <a:r>
              <a:rPr lang="en-US" dirty="0" err="1"/>
              <a:t>behaviour</a:t>
            </a:r>
            <a:r>
              <a:rPr lang="en-US" dirty="0"/>
              <a:t> can be added easily to existing least squares solvers and is for instance optionally available in g2o [18]. However, robust cost functions are not sufficient to deal with outlier constraints like false-positive loop closures since the influence of outliers is merely reduced, but not removed. This however can still lead to defective </a:t>
            </a:r>
            <a:r>
              <a:rPr lang="en-US" dirty="0" err="1"/>
              <a:t>solutions,as</a:t>
            </a:r>
            <a:r>
              <a:rPr lang="en-US" dirty="0"/>
              <a:t> we see in Fig. 3(b) where a Huber function with kernel width 0.1 was used.</a:t>
            </a:r>
            <a:endParaRPr dirty="0"/>
          </a:p>
        </p:txBody>
      </p:sp>
    </p:spTree>
    <p:extLst>
      <p:ext uri="{BB962C8B-B14F-4D97-AF65-F5344CB8AC3E}">
        <p14:creationId xmlns:p14="http://schemas.microsoft.com/office/powerpoint/2010/main" val="29658220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zh-CN" altLang="en-US" dirty="0"/>
              <a:t>论文：</a:t>
            </a:r>
            <a:r>
              <a:rPr lang="en-US" altLang="zh-CN" dirty="0"/>
              <a:t>Comparison of Methods to Efficient Graph SLAM Under General Optimization Framework</a:t>
            </a:r>
            <a:endParaRPr lang="zh-CN" altLang="en-US" dirty="0"/>
          </a:p>
          <a:p>
            <a:endParaRPr lang="zh-CN" altLang="en-US" dirty="0"/>
          </a:p>
        </p:txBody>
      </p:sp>
    </p:spTree>
    <p:extLst>
      <p:ext uri="{BB962C8B-B14F-4D97-AF65-F5344CB8AC3E}">
        <p14:creationId xmlns:p14="http://schemas.microsoft.com/office/powerpoint/2010/main" val="17683395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58750" indent="0">
              <a:buNone/>
            </a:pPr>
            <a:r>
              <a:rPr lang="en-US" altLang="zh-CN" dirty="0"/>
              <a:t>https://nikosuenderhauf.github.io/assets/papers/ICRA12-robustSLAM.pdf:</a:t>
            </a:r>
          </a:p>
          <a:p>
            <a:pPr marL="158750" indent="0">
              <a:buNone/>
            </a:pPr>
            <a:r>
              <a:rPr lang="en-US" altLang="zh-CN" dirty="0"/>
              <a:t>So called robust cost functions, like the Huber function [12], can reduce the influence of potential outliers. The idea of Huber is that the error function for data points whose error is above a certain threshold (also called the kernel width) should raise linearly instead of quadratically as is normally the case in least squares. This </a:t>
            </a:r>
            <a:r>
              <a:rPr lang="en-US" altLang="zh-CN" dirty="0" err="1"/>
              <a:t>behaviour</a:t>
            </a:r>
            <a:r>
              <a:rPr lang="en-US" altLang="zh-CN" dirty="0"/>
              <a:t> can be added easily to existing least squares solvers and is for instance optionally available in g2o [18]. However, robust cost functions are not sufficient to deal with outlier constraints like false-positive loop closures since the influence of outliers is merely reduced, but not removed. This however can still lead to defective </a:t>
            </a:r>
            <a:r>
              <a:rPr lang="en-US" altLang="zh-CN" dirty="0" err="1"/>
              <a:t>solutions,as</a:t>
            </a:r>
            <a:r>
              <a:rPr lang="en-US" altLang="zh-CN" dirty="0"/>
              <a:t> we see in Fig. 3(b) where a Huber function with kernel width 0.1 was used.</a:t>
            </a:r>
            <a:endParaRPr lang="zh-CN" altLang="en-US" dirty="0"/>
          </a:p>
        </p:txBody>
      </p:sp>
    </p:spTree>
    <p:extLst>
      <p:ext uri="{BB962C8B-B14F-4D97-AF65-F5344CB8AC3E}">
        <p14:creationId xmlns:p14="http://schemas.microsoft.com/office/powerpoint/2010/main" val="21362568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a:t>https://blog.csdn.net/qinxinger/article/details/106190975</a:t>
            </a:r>
          </a:p>
          <a:p>
            <a:r>
              <a:rPr lang="en-US" altLang="zh-CN" dirty="0"/>
              <a:t>https://april.eecs.umich.edu/media/pdfs/wang2014icra.pdf</a:t>
            </a:r>
            <a:endParaRPr lang="zh-CN" altLang="en-US" dirty="0"/>
          </a:p>
        </p:txBody>
      </p:sp>
    </p:spTree>
    <p:extLst>
      <p:ext uri="{BB962C8B-B14F-4D97-AF65-F5344CB8AC3E}">
        <p14:creationId xmlns:p14="http://schemas.microsoft.com/office/powerpoint/2010/main" val="1204588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91" name="Google Shape;19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10 loop closure: DL + German</a:t>
            </a:r>
            <a:endParaRPr dirty="0"/>
          </a:p>
          <a:p>
            <a:pPr marL="0" lvl="0" indent="0" algn="l" rtl="0">
              <a:spcBef>
                <a:spcPts val="0"/>
              </a:spcBef>
              <a:spcAft>
                <a:spcPts val="0"/>
              </a:spcAft>
              <a:buNone/>
            </a:pPr>
            <a:r>
              <a:rPr lang="en-US" dirty="0"/>
              <a:t>noise + outlier: DL + </a:t>
            </a:r>
            <a:r>
              <a:rPr lang="en-US" dirty="0" err="1"/>
              <a:t>huber</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09" name="Google Shape;20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http://ir.ia.ac.cn/bitstream/173211/19422/1/Comparison%20of%20methods%20to%20efficient%20graph%20SLAM%20under%20general%20optimization%20framework.pdf</a:t>
            </a:r>
            <a:endParaRPr dirty="0"/>
          </a:p>
        </p:txBody>
      </p:sp>
      <p:sp>
        <p:nvSpPr>
          <p:cNvPr id="128" name="Google Shape;12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d6d2b1afa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d6d2b1af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The optimization problem contains three principal elements: objective function, optimized variables, and constraints. Most optimization problems are too complex to directly derive the analytic form of the objective function's derivatives. Therefore, we solve optimization problems iteratively most of the time, for example, Gauss-Newton(GN) and Levenberg-Marquardt (LM).</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Figure 6. Let x = (x1, . . . , xT ) T be a vector of parameters, where xi describes the pose of node i. Let zij and Ωij be respectively the mean and the information matrix of a virtual measurement between the node i and the node j.</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245459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a:t>We use publicly available datasets, the Manhattan3500 and Intel Research Lab</a:t>
            </a:r>
            <a:endParaRPr lang="zh-CN" altLang="en-US" dirty="0"/>
          </a:p>
        </p:txBody>
      </p:sp>
    </p:spTree>
    <p:extLst>
      <p:ext uri="{BB962C8B-B14F-4D97-AF65-F5344CB8AC3E}">
        <p14:creationId xmlns:p14="http://schemas.microsoft.com/office/powerpoint/2010/main" val="1336064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58750" indent="0">
              <a:buNone/>
            </a:pPr>
            <a:endParaRPr lang="en-US" altLang="zh-CN" dirty="0"/>
          </a:p>
          <a:p>
            <a:pPr marL="158750" indent="0">
              <a:buNone/>
            </a:pPr>
            <a:endParaRPr lang="zh-CN" altLang="en-US" dirty="0"/>
          </a:p>
        </p:txBody>
      </p:sp>
    </p:spTree>
    <p:extLst>
      <p:ext uri="{BB962C8B-B14F-4D97-AF65-F5344CB8AC3E}">
        <p14:creationId xmlns:p14="http://schemas.microsoft.com/office/powerpoint/2010/main" val="16056494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70" name="Google Shape;17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58750" indent="0">
              <a:buNone/>
            </a:pPr>
            <a:r>
              <a:rPr lang="en-US" altLang="zh-CN" dirty="0"/>
              <a:t>GN vs LM vs DL</a:t>
            </a:r>
            <a:endParaRPr lang="zh-CN" altLang="en-US" dirty="0"/>
          </a:p>
        </p:txBody>
      </p:sp>
    </p:spTree>
    <p:extLst>
      <p:ext uri="{BB962C8B-B14F-4D97-AF65-F5344CB8AC3E}">
        <p14:creationId xmlns:p14="http://schemas.microsoft.com/office/powerpoint/2010/main" val="21153736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9"/>
        <p:cNvGrpSpPr/>
        <p:nvPr/>
      </p:nvGrpSpPr>
      <p:grpSpPr>
        <a:xfrm>
          <a:off x="0" y="0"/>
          <a:ext cx="0" cy="0"/>
          <a:chOff x="0" y="0"/>
          <a:chExt cx="0" cy="0"/>
        </a:xfrm>
      </p:grpSpPr>
      <p:pic>
        <p:nvPicPr>
          <p:cNvPr id="10" name="Google Shape;10;p12" descr="Picture 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1" name="Google Shape;11;p12"/>
          <p:cNvSpPr/>
          <p:nvPr/>
        </p:nvSpPr>
        <p:spPr>
          <a:xfrm>
            <a:off x="3729625" y="0"/>
            <a:ext cx="5414400" cy="5143500"/>
          </a:xfrm>
          <a:prstGeom prst="rect">
            <a:avLst/>
          </a:prstGeom>
          <a:solidFill>
            <a:srgbClr val="F2F2F2"/>
          </a:solidFill>
          <a:ln>
            <a:noFill/>
          </a:ln>
        </p:spPr>
        <p:txBody>
          <a:bodyPr spcFirstLastPara="1" wrap="square" lIns="34275" tIns="34275" rIns="34275" bIns="34275" anchor="ctr" anchorCtr="0">
            <a:noAutofit/>
          </a:bodyPr>
          <a:lstStyle/>
          <a:p>
            <a:pPr marL="0" marR="0" lvl="0" indent="0" algn="l" rtl="0">
              <a:lnSpc>
                <a:spcPct val="100000"/>
              </a:lnSpc>
              <a:spcBef>
                <a:spcPts val="0"/>
              </a:spcBef>
              <a:spcAft>
                <a:spcPts val="0"/>
              </a:spcAft>
              <a:buClr>
                <a:srgbClr val="000000"/>
              </a:buClr>
              <a:buSzPts val="1400"/>
              <a:buFont typeface="Calibri"/>
              <a:buNone/>
            </a:pPr>
            <a:endParaRPr sz="1400" b="0" i="0" u="none" strike="noStrike" cap="none">
              <a:solidFill>
                <a:srgbClr val="000000"/>
              </a:solidFill>
              <a:latin typeface="Calibri"/>
              <a:ea typeface="Calibri"/>
              <a:cs typeface="Calibri"/>
              <a:sym typeface="Calibri"/>
            </a:endParaRPr>
          </a:p>
        </p:txBody>
      </p:sp>
      <p:cxnSp>
        <p:nvCxnSpPr>
          <p:cNvPr id="12" name="Google Shape;12;p12"/>
          <p:cNvCxnSpPr/>
          <p:nvPr/>
        </p:nvCxnSpPr>
        <p:spPr>
          <a:xfrm>
            <a:off x="4332173" y="2808962"/>
            <a:ext cx="4265400" cy="0"/>
          </a:xfrm>
          <a:prstGeom prst="straightConnector1">
            <a:avLst/>
          </a:prstGeom>
          <a:noFill/>
          <a:ln w="12700" cap="flat" cmpd="sng">
            <a:solidFill>
              <a:srgbClr val="A5A5A5"/>
            </a:solidFill>
            <a:prstDash val="solid"/>
            <a:miter lim="800000"/>
            <a:headEnd type="none" w="sm" len="sm"/>
            <a:tailEnd type="none" w="sm" len="sm"/>
          </a:ln>
        </p:spPr>
      </p:cxnSp>
      <p:sp>
        <p:nvSpPr>
          <p:cNvPr id="13" name="Google Shape;13;p12"/>
          <p:cNvSpPr txBox="1">
            <a:spLocks noGrp="1"/>
          </p:cNvSpPr>
          <p:nvPr>
            <p:ph type="body" idx="1"/>
          </p:nvPr>
        </p:nvSpPr>
        <p:spPr>
          <a:xfrm>
            <a:off x="4299347" y="1713310"/>
            <a:ext cx="4298100" cy="900300"/>
          </a:xfrm>
          <a:prstGeom prst="rect">
            <a:avLst/>
          </a:prstGeom>
          <a:noFill/>
          <a:ln>
            <a:noFill/>
          </a:ln>
        </p:spPr>
        <p:txBody>
          <a:bodyPr spcFirstLastPara="1" wrap="square" lIns="34275" tIns="34275" rIns="34275" bIns="34275" anchor="ctr" anchorCtr="0">
            <a:normAutofit/>
          </a:bodyPr>
          <a:lstStyle>
            <a:lvl1pPr marL="457200" lvl="0" indent="-228600" algn="l">
              <a:lnSpc>
                <a:spcPct val="90000"/>
              </a:lnSpc>
              <a:spcBef>
                <a:spcPts val="800"/>
              </a:spcBef>
              <a:spcAft>
                <a:spcPts val="0"/>
              </a:spcAft>
              <a:buClr>
                <a:srgbClr val="5D5D5D"/>
              </a:buClr>
              <a:buSzPts val="2700"/>
              <a:buNone/>
              <a:defRPr sz="2700">
                <a:solidFill>
                  <a:srgbClr val="5D5D5D"/>
                </a:solidFill>
              </a:defRPr>
            </a:lvl1pPr>
            <a:lvl2pPr marL="914400" lvl="1" indent="-317500" algn="l">
              <a:lnSpc>
                <a:spcPct val="90000"/>
              </a:lnSpc>
              <a:spcBef>
                <a:spcPts val="800"/>
              </a:spcBef>
              <a:spcAft>
                <a:spcPts val="0"/>
              </a:spcAft>
              <a:buClr>
                <a:srgbClr val="5D5D5D"/>
              </a:buClr>
              <a:buSzPts val="1400"/>
              <a:buChar char="○"/>
              <a:defRPr/>
            </a:lvl2pPr>
            <a:lvl3pPr marL="1371600" lvl="2" indent="-317500" algn="l">
              <a:lnSpc>
                <a:spcPct val="90000"/>
              </a:lnSpc>
              <a:spcBef>
                <a:spcPts val="800"/>
              </a:spcBef>
              <a:spcAft>
                <a:spcPts val="0"/>
              </a:spcAft>
              <a:buClr>
                <a:srgbClr val="5D5D5D"/>
              </a:buClr>
              <a:buSzPts val="1400"/>
              <a:buChar char="■"/>
              <a:defRPr/>
            </a:lvl3pPr>
            <a:lvl4pPr marL="1828800" lvl="3" indent="-317500" algn="l">
              <a:lnSpc>
                <a:spcPct val="90000"/>
              </a:lnSpc>
              <a:spcBef>
                <a:spcPts val="800"/>
              </a:spcBef>
              <a:spcAft>
                <a:spcPts val="0"/>
              </a:spcAft>
              <a:buClr>
                <a:srgbClr val="5D5D5D"/>
              </a:buClr>
              <a:buSzPts val="1400"/>
              <a:buChar char="●"/>
              <a:defRPr/>
            </a:lvl4pPr>
            <a:lvl5pPr marL="2286000" lvl="4" indent="-323850" algn="l">
              <a:lnSpc>
                <a:spcPct val="90000"/>
              </a:lnSpc>
              <a:spcBef>
                <a:spcPts val="800"/>
              </a:spcBef>
              <a:spcAft>
                <a:spcPts val="0"/>
              </a:spcAft>
              <a:buClr>
                <a:srgbClr val="5D5D5D"/>
              </a:buClr>
              <a:buSzPts val="1500"/>
              <a:buChar char="○"/>
              <a:defRPr/>
            </a:lvl5pPr>
            <a:lvl6pPr marL="2743200" lvl="5" indent="-317500" algn="l">
              <a:lnSpc>
                <a:spcPct val="90000"/>
              </a:lnSpc>
              <a:spcBef>
                <a:spcPts val="800"/>
              </a:spcBef>
              <a:spcAft>
                <a:spcPts val="0"/>
              </a:spcAft>
              <a:buClr>
                <a:srgbClr val="000000"/>
              </a:buClr>
              <a:buSzPts val="1400"/>
              <a:buChar char="■"/>
              <a:defRPr/>
            </a:lvl6pPr>
            <a:lvl7pPr marL="3200400" lvl="6" indent="-317500" algn="l">
              <a:lnSpc>
                <a:spcPct val="90000"/>
              </a:lnSpc>
              <a:spcBef>
                <a:spcPts val="800"/>
              </a:spcBef>
              <a:spcAft>
                <a:spcPts val="0"/>
              </a:spcAft>
              <a:buClr>
                <a:srgbClr val="000000"/>
              </a:buClr>
              <a:buSzPts val="1400"/>
              <a:buChar char="●"/>
              <a:defRPr/>
            </a:lvl7pPr>
            <a:lvl8pPr marL="3657600" lvl="7" indent="-317500" algn="l">
              <a:lnSpc>
                <a:spcPct val="90000"/>
              </a:lnSpc>
              <a:spcBef>
                <a:spcPts val="800"/>
              </a:spcBef>
              <a:spcAft>
                <a:spcPts val="0"/>
              </a:spcAft>
              <a:buClr>
                <a:srgbClr val="000000"/>
              </a:buClr>
              <a:buSzPts val="1400"/>
              <a:buChar char="○"/>
              <a:defRPr/>
            </a:lvl8pPr>
            <a:lvl9pPr marL="4114800" lvl="8" indent="-317500" algn="l">
              <a:lnSpc>
                <a:spcPct val="90000"/>
              </a:lnSpc>
              <a:spcBef>
                <a:spcPts val="800"/>
              </a:spcBef>
              <a:spcAft>
                <a:spcPts val="0"/>
              </a:spcAft>
              <a:buClr>
                <a:srgbClr val="000000"/>
              </a:buClr>
              <a:buSzPts val="1400"/>
              <a:buChar char="■"/>
              <a:defRPr/>
            </a:lvl9pPr>
          </a:lstStyle>
          <a:p>
            <a:endParaRPr/>
          </a:p>
        </p:txBody>
      </p:sp>
      <p:sp>
        <p:nvSpPr>
          <p:cNvPr id="14" name="Google Shape;14;p12"/>
          <p:cNvSpPr txBox="1">
            <a:spLocks noGrp="1"/>
          </p:cNvSpPr>
          <p:nvPr>
            <p:ph type="body" idx="2"/>
          </p:nvPr>
        </p:nvSpPr>
        <p:spPr>
          <a:xfrm>
            <a:off x="4341019" y="3020101"/>
            <a:ext cx="2452800" cy="253500"/>
          </a:xfrm>
          <a:prstGeom prst="rect">
            <a:avLst/>
          </a:prstGeom>
          <a:noFill/>
          <a:ln>
            <a:noFill/>
          </a:ln>
        </p:spPr>
        <p:txBody>
          <a:bodyPr spcFirstLastPara="1" wrap="square" lIns="34275" tIns="34275" rIns="34275" bIns="34275" anchor="ctr" anchorCtr="0">
            <a:normAutofit/>
          </a:bodyPr>
          <a:lstStyle>
            <a:lvl1pPr marL="457200" lvl="0" indent="-228600" algn="l">
              <a:lnSpc>
                <a:spcPct val="90000"/>
              </a:lnSpc>
              <a:spcBef>
                <a:spcPts val="800"/>
              </a:spcBef>
              <a:spcAft>
                <a:spcPts val="0"/>
              </a:spcAft>
              <a:buClr>
                <a:srgbClr val="5D5D5D"/>
              </a:buClr>
              <a:buSzPts val="1200"/>
              <a:buNone/>
              <a:defRPr sz="1200" b="1" cap="none">
                <a:solidFill>
                  <a:srgbClr val="5D5D5D"/>
                </a:solidFill>
                <a:latin typeface="Open Sans"/>
                <a:ea typeface="Open Sans"/>
                <a:cs typeface="Open Sans"/>
                <a:sym typeface="Open Sans"/>
              </a:defRPr>
            </a:lvl1pPr>
            <a:lvl2pPr marL="914400" lvl="1" indent="-317500" algn="l">
              <a:lnSpc>
                <a:spcPct val="90000"/>
              </a:lnSpc>
              <a:spcBef>
                <a:spcPts val="800"/>
              </a:spcBef>
              <a:spcAft>
                <a:spcPts val="0"/>
              </a:spcAft>
              <a:buClr>
                <a:srgbClr val="5D5D5D"/>
              </a:buClr>
              <a:buSzPts val="1400"/>
              <a:buChar char="○"/>
              <a:defRPr/>
            </a:lvl2pPr>
            <a:lvl3pPr marL="1371600" lvl="2" indent="-317500" algn="l">
              <a:lnSpc>
                <a:spcPct val="90000"/>
              </a:lnSpc>
              <a:spcBef>
                <a:spcPts val="800"/>
              </a:spcBef>
              <a:spcAft>
                <a:spcPts val="0"/>
              </a:spcAft>
              <a:buClr>
                <a:srgbClr val="5D5D5D"/>
              </a:buClr>
              <a:buSzPts val="1400"/>
              <a:buChar char="■"/>
              <a:defRPr/>
            </a:lvl3pPr>
            <a:lvl4pPr marL="1828800" lvl="3" indent="-317500" algn="l">
              <a:lnSpc>
                <a:spcPct val="90000"/>
              </a:lnSpc>
              <a:spcBef>
                <a:spcPts val="800"/>
              </a:spcBef>
              <a:spcAft>
                <a:spcPts val="0"/>
              </a:spcAft>
              <a:buClr>
                <a:srgbClr val="5D5D5D"/>
              </a:buClr>
              <a:buSzPts val="1400"/>
              <a:buChar char="●"/>
              <a:defRPr/>
            </a:lvl4pPr>
            <a:lvl5pPr marL="2286000" lvl="4" indent="-317500" algn="l">
              <a:lnSpc>
                <a:spcPct val="90000"/>
              </a:lnSpc>
              <a:spcBef>
                <a:spcPts val="800"/>
              </a:spcBef>
              <a:spcAft>
                <a:spcPts val="0"/>
              </a:spcAft>
              <a:buClr>
                <a:srgbClr val="5D5D5D"/>
              </a:buClr>
              <a:buSzPts val="1400"/>
              <a:buChar char="○"/>
              <a:defRPr/>
            </a:lvl5pPr>
            <a:lvl6pPr marL="2743200" lvl="5" indent="-317500" algn="l">
              <a:lnSpc>
                <a:spcPct val="90000"/>
              </a:lnSpc>
              <a:spcBef>
                <a:spcPts val="800"/>
              </a:spcBef>
              <a:spcAft>
                <a:spcPts val="0"/>
              </a:spcAft>
              <a:buClr>
                <a:srgbClr val="000000"/>
              </a:buClr>
              <a:buSzPts val="1400"/>
              <a:buChar char="■"/>
              <a:defRPr/>
            </a:lvl6pPr>
            <a:lvl7pPr marL="3200400" lvl="6" indent="-317500" algn="l">
              <a:lnSpc>
                <a:spcPct val="90000"/>
              </a:lnSpc>
              <a:spcBef>
                <a:spcPts val="800"/>
              </a:spcBef>
              <a:spcAft>
                <a:spcPts val="0"/>
              </a:spcAft>
              <a:buClr>
                <a:srgbClr val="000000"/>
              </a:buClr>
              <a:buSzPts val="1400"/>
              <a:buChar char="●"/>
              <a:defRPr/>
            </a:lvl7pPr>
            <a:lvl8pPr marL="3657600" lvl="7" indent="-317500" algn="l">
              <a:lnSpc>
                <a:spcPct val="90000"/>
              </a:lnSpc>
              <a:spcBef>
                <a:spcPts val="800"/>
              </a:spcBef>
              <a:spcAft>
                <a:spcPts val="0"/>
              </a:spcAft>
              <a:buClr>
                <a:srgbClr val="000000"/>
              </a:buClr>
              <a:buSzPts val="1400"/>
              <a:buChar char="○"/>
              <a:defRPr/>
            </a:lvl8pPr>
            <a:lvl9pPr marL="4114800" lvl="8" indent="-317500" algn="l">
              <a:lnSpc>
                <a:spcPct val="90000"/>
              </a:lnSpc>
              <a:spcBef>
                <a:spcPts val="800"/>
              </a:spcBef>
              <a:spcAft>
                <a:spcPts val="0"/>
              </a:spcAft>
              <a:buClr>
                <a:srgbClr val="000000"/>
              </a:buClr>
              <a:buSzPts val="1400"/>
              <a:buChar char="■"/>
              <a:defRPr/>
            </a:lvl9pPr>
          </a:lstStyle>
          <a:p>
            <a:endParaRPr/>
          </a:p>
        </p:txBody>
      </p:sp>
      <p:pic>
        <p:nvPicPr>
          <p:cNvPr id="15" name="Google Shape;15;p12"/>
          <p:cNvPicPr preferRelativeResize="0"/>
          <p:nvPr/>
        </p:nvPicPr>
        <p:blipFill rotWithShape="1">
          <a:blip r:embed="rId3">
            <a:alphaModFix/>
          </a:blip>
          <a:srcRect/>
          <a:stretch/>
        </p:blipFill>
        <p:spPr>
          <a:xfrm>
            <a:off x="1953407" y="1917166"/>
            <a:ext cx="1558578" cy="989752"/>
          </a:xfrm>
          <a:prstGeom prst="rect">
            <a:avLst/>
          </a:prstGeom>
          <a:noFill/>
          <a:ln>
            <a:noFill/>
          </a:ln>
        </p:spPr>
      </p:pic>
      <p:sp>
        <p:nvSpPr>
          <p:cNvPr id="16" name="Google Shape;16;p12"/>
          <p:cNvSpPr txBox="1">
            <a:spLocks noGrp="1"/>
          </p:cNvSpPr>
          <p:nvPr>
            <p:ph type="body" idx="3"/>
          </p:nvPr>
        </p:nvSpPr>
        <p:spPr>
          <a:xfrm>
            <a:off x="4336418" y="3336808"/>
            <a:ext cx="4444800" cy="484800"/>
          </a:xfrm>
          <a:prstGeom prst="rect">
            <a:avLst/>
          </a:prstGeom>
          <a:noFill/>
          <a:ln>
            <a:noFill/>
          </a:ln>
        </p:spPr>
        <p:txBody>
          <a:bodyPr spcFirstLastPara="1" wrap="square" lIns="34275" tIns="34275" rIns="34275" bIns="34275" anchor="t" anchorCtr="0">
            <a:noAutofit/>
          </a:bodyPr>
          <a:lstStyle>
            <a:lvl1pPr marL="457200" lvl="0" indent="-228600" algn="l">
              <a:lnSpc>
                <a:spcPct val="100000"/>
              </a:lnSpc>
              <a:spcBef>
                <a:spcPts val="0"/>
              </a:spcBef>
              <a:spcAft>
                <a:spcPts val="0"/>
              </a:spcAft>
              <a:buClr>
                <a:srgbClr val="5D5D5D"/>
              </a:buClr>
              <a:buSzPts val="1400"/>
              <a:buNone/>
              <a:defRPr sz="1400">
                <a:solidFill>
                  <a:srgbClr val="5D5D5D"/>
                </a:solidFill>
                <a:latin typeface="Open Sans"/>
                <a:ea typeface="Open Sans"/>
                <a:cs typeface="Open Sans"/>
                <a:sym typeface="Open Sans"/>
              </a:defRPr>
            </a:lvl1pPr>
            <a:lvl2pPr marL="914400" lvl="1" indent="-317500" algn="l">
              <a:lnSpc>
                <a:spcPct val="90000"/>
              </a:lnSpc>
              <a:spcBef>
                <a:spcPts val="800"/>
              </a:spcBef>
              <a:spcAft>
                <a:spcPts val="0"/>
              </a:spcAft>
              <a:buClr>
                <a:srgbClr val="5D5D5D"/>
              </a:buClr>
              <a:buSzPts val="1400"/>
              <a:buChar char="○"/>
              <a:defRPr/>
            </a:lvl2pPr>
            <a:lvl3pPr marL="1371600" lvl="2" indent="-317500" algn="l">
              <a:lnSpc>
                <a:spcPct val="90000"/>
              </a:lnSpc>
              <a:spcBef>
                <a:spcPts val="800"/>
              </a:spcBef>
              <a:spcAft>
                <a:spcPts val="0"/>
              </a:spcAft>
              <a:buClr>
                <a:srgbClr val="5D5D5D"/>
              </a:buClr>
              <a:buSzPts val="1400"/>
              <a:buChar char="■"/>
              <a:defRPr/>
            </a:lvl3pPr>
            <a:lvl4pPr marL="1828800" lvl="3" indent="-317500" algn="l">
              <a:lnSpc>
                <a:spcPct val="90000"/>
              </a:lnSpc>
              <a:spcBef>
                <a:spcPts val="800"/>
              </a:spcBef>
              <a:spcAft>
                <a:spcPts val="0"/>
              </a:spcAft>
              <a:buClr>
                <a:srgbClr val="5D5D5D"/>
              </a:buClr>
              <a:buSzPts val="1400"/>
              <a:buChar char="●"/>
              <a:defRPr/>
            </a:lvl4pPr>
            <a:lvl5pPr marL="2286000" lvl="4" indent="-317500" algn="l">
              <a:lnSpc>
                <a:spcPct val="90000"/>
              </a:lnSpc>
              <a:spcBef>
                <a:spcPts val="800"/>
              </a:spcBef>
              <a:spcAft>
                <a:spcPts val="0"/>
              </a:spcAft>
              <a:buClr>
                <a:srgbClr val="5D5D5D"/>
              </a:buClr>
              <a:buSzPts val="1400"/>
              <a:buChar char="○"/>
              <a:defRPr/>
            </a:lvl5pPr>
            <a:lvl6pPr marL="2743200" lvl="5" indent="-317500" algn="l">
              <a:lnSpc>
                <a:spcPct val="90000"/>
              </a:lnSpc>
              <a:spcBef>
                <a:spcPts val="800"/>
              </a:spcBef>
              <a:spcAft>
                <a:spcPts val="0"/>
              </a:spcAft>
              <a:buClr>
                <a:srgbClr val="000000"/>
              </a:buClr>
              <a:buSzPts val="1400"/>
              <a:buChar char="■"/>
              <a:defRPr/>
            </a:lvl6pPr>
            <a:lvl7pPr marL="3200400" lvl="6" indent="-317500" algn="l">
              <a:lnSpc>
                <a:spcPct val="90000"/>
              </a:lnSpc>
              <a:spcBef>
                <a:spcPts val="800"/>
              </a:spcBef>
              <a:spcAft>
                <a:spcPts val="0"/>
              </a:spcAft>
              <a:buClr>
                <a:srgbClr val="000000"/>
              </a:buClr>
              <a:buSzPts val="1400"/>
              <a:buChar char="●"/>
              <a:defRPr/>
            </a:lvl7pPr>
            <a:lvl8pPr marL="3657600" lvl="7" indent="-317500" algn="l">
              <a:lnSpc>
                <a:spcPct val="90000"/>
              </a:lnSpc>
              <a:spcBef>
                <a:spcPts val="800"/>
              </a:spcBef>
              <a:spcAft>
                <a:spcPts val="0"/>
              </a:spcAft>
              <a:buClr>
                <a:srgbClr val="000000"/>
              </a:buClr>
              <a:buSzPts val="1400"/>
              <a:buChar char="○"/>
              <a:defRPr/>
            </a:lvl8pPr>
            <a:lvl9pPr marL="4114800" lvl="8" indent="-317500" algn="l">
              <a:lnSpc>
                <a:spcPct val="90000"/>
              </a:lnSpc>
              <a:spcBef>
                <a:spcPts val="800"/>
              </a:spcBef>
              <a:spcAft>
                <a:spcPts val="0"/>
              </a:spcAft>
              <a:buClr>
                <a:srgbClr val="000000"/>
              </a:buClr>
              <a:buSzPts val="14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2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51" name="Google Shape;51;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26"/>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4" name="Google Shape;54;p2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55" name="Google Shape;55;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 Column">
  <p:cSld name="1 Column">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4"/>
          <p:cNvSpPr txBox="1">
            <a:spLocks noGrp="1"/>
          </p:cNvSpPr>
          <p:nvPr>
            <p:ph type="body" idx="1"/>
          </p:nvPr>
        </p:nvSpPr>
        <p:spPr>
          <a:xfrm>
            <a:off x="457200" y="1200150"/>
            <a:ext cx="82296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72"/>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 Column">
  <p:cSld name="2 Column">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16"/>
          <p:cNvSpPr txBox="1">
            <a:spLocks noGrp="1"/>
          </p:cNvSpPr>
          <p:nvPr>
            <p:ph type="body" idx="1"/>
          </p:nvPr>
        </p:nvSpPr>
        <p:spPr>
          <a:xfrm>
            <a:off x="457200" y="1200150"/>
            <a:ext cx="39624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6" name="Google Shape;76;p16"/>
          <p:cNvSpPr txBox="1">
            <a:spLocks noGrp="1"/>
          </p:cNvSpPr>
          <p:nvPr>
            <p:ph type="body" idx="2"/>
          </p:nvPr>
        </p:nvSpPr>
        <p:spPr>
          <a:xfrm>
            <a:off x="4727448" y="1212300"/>
            <a:ext cx="39594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77"/>
        <p:cNvGrpSpPr/>
        <p:nvPr/>
      </p:nvGrpSpPr>
      <p:grpSpPr>
        <a:xfrm>
          <a:off x="0" y="0"/>
          <a:ext cx="0" cy="0"/>
          <a:chOff x="0" y="0"/>
          <a:chExt cx="0" cy="0"/>
        </a:xfrm>
      </p:grpSpPr>
      <p:sp>
        <p:nvSpPr>
          <p:cNvPr id="78" name="Google Shape;78;p28"/>
          <p:cNvSpPr/>
          <p:nvPr/>
        </p:nvSpPr>
        <p:spPr>
          <a:xfrm>
            <a:off x="0" y="0"/>
            <a:ext cx="9144000" cy="5143500"/>
          </a:xfrm>
          <a:prstGeom prst="rect">
            <a:avLst/>
          </a:prstGeom>
          <a:solidFill>
            <a:srgbClr val="BB002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Open Sans"/>
              <a:ea typeface="Open Sans"/>
              <a:cs typeface="Open Sans"/>
              <a:sym typeface="Open Sans"/>
            </a:endParaRPr>
          </a:p>
        </p:txBody>
      </p:sp>
      <p:pic>
        <p:nvPicPr>
          <p:cNvPr id="79" name="Google Shape;79;p28"/>
          <p:cNvPicPr preferRelativeResize="0"/>
          <p:nvPr/>
        </p:nvPicPr>
        <p:blipFill rotWithShape="1">
          <a:blip r:embed="rId2">
            <a:alphaModFix/>
          </a:blip>
          <a:srcRect/>
          <a:stretch/>
        </p:blipFill>
        <p:spPr>
          <a:xfrm>
            <a:off x="2209800" y="895350"/>
            <a:ext cx="3429001" cy="306388"/>
          </a:xfrm>
          <a:prstGeom prst="rect">
            <a:avLst/>
          </a:prstGeom>
          <a:noFill/>
          <a:ln>
            <a:noFill/>
          </a:ln>
        </p:spPr>
      </p:pic>
      <p:pic>
        <p:nvPicPr>
          <p:cNvPr id="80" name="Google Shape;80;p28" descr="_Plaid-Digital_FINAL-NEW.png"/>
          <p:cNvPicPr preferRelativeResize="0"/>
          <p:nvPr/>
        </p:nvPicPr>
        <p:blipFill rotWithShape="1">
          <a:blip r:embed="rId3">
            <a:alphaModFix/>
          </a:blip>
          <a:srcRect l="84736" t="23991" r="4771" b="1982"/>
          <a:stretch/>
        </p:blipFill>
        <p:spPr>
          <a:xfrm>
            <a:off x="457200" y="0"/>
            <a:ext cx="790573" cy="5143501"/>
          </a:xfrm>
          <a:prstGeom prst="rect">
            <a:avLst/>
          </a:prstGeom>
          <a:noFill/>
          <a:ln>
            <a:noFill/>
          </a:ln>
        </p:spPr>
      </p:pic>
      <p:sp>
        <p:nvSpPr>
          <p:cNvPr id="81" name="Google Shape;81;p28"/>
          <p:cNvSpPr/>
          <p:nvPr/>
        </p:nvSpPr>
        <p:spPr>
          <a:xfrm>
            <a:off x="0" y="0"/>
            <a:ext cx="9144000" cy="5143500"/>
          </a:xfrm>
          <a:prstGeom prst="rect">
            <a:avLst/>
          </a:prstGeom>
          <a:solidFill>
            <a:srgbClr val="BB002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Open Sans"/>
              <a:ea typeface="Open Sans"/>
              <a:cs typeface="Open Sans"/>
              <a:sym typeface="Open Sans"/>
            </a:endParaRPr>
          </a:p>
        </p:txBody>
      </p:sp>
      <p:pic>
        <p:nvPicPr>
          <p:cNvPr id="82" name="Google Shape;82;p28"/>
          <p:cNvPicPr preferRelativeResize="0"/>
          <p:nvPr/>
        </p:nvPicPr>
        <p:blipFill rotWithShape="1">
          <a:blip r:embed="rId2">
            <a:alphaModFix/>
          </a:blip>
          <a:srcRect/>
          <a:stretch/>
        </p:blipFill>
        <p:spPr>
          <a:xfrm>
            <a:off x="2209800" y="895350"/>
            <a:ext cx="3429001" cy="306388"/>
          </a:xfrm>
          <a:prstGeom prst="rect">
            <a:avLst/>
          </a:prstGeom>
          <a:noFill/>
          <a:ln>
            <a:noFill/>
          </a:ln>
        </p:spPr>
      </p:pic>
      <p:pic>
        <p:nvPicPr>
          <p:cNvPr id="83" name="Google Shape;83;p28" descr="_Plaid-Digital_FINAL-NEW.png"/>
          <p:cNvPicPr preferRelativeResize="0"/>
          <p:nvPr/>
        </p:nvPicPr>
        <p:blipFill rotWithShape="1">
          <a:blip r:embed="rId3">
            <a:alphaModFix/>
          </a:blip>
          <a:srcRect l="84736" t="23991" r="4771" b="1982"/>
          <a:stretch/>
        </p:blipFill>
        <p:spPr>
          <a:xfrm>
            <a:off x="457200" y="0"/>
            <a:ext cx="790573" cy="5143501"/>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84"/>
        <p:cNvGrpSpPr/>
        <p:nvPr/>
      </p:nvGrpSpPr>
      <p:grpSpPr>
        <a:xfrm>
          <a:off x="0" y="0"/>
          <a:ext cx="0" cy="0"/>
          <a:chOff x="0" y="0"/>
          <a:chExt cx="0" cy="0"/>
        </a:xfrm>
      </p:grpSpPr>
      <p:sp>
        <p:nvSpPr>
          <p:cNvPr id="85" name="Google Shape;85;p29"/>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86"/>
        <p:cNvGrpSpPr/>
        <p:nvPr/>
      </p:nvGrpSpPr>
      <p:grpSpPr>
        <a:xfrm>
          <a:off x="0" y="0"/>
          <a:ext cx="0" cy="0"/>
          <a:chOff x="0" y="0"/>
          <a:chExt cx="0" cy="0"/>
        </a:xfrm>
      </p:grpSpPr>
      <p:sp>
        <p:nvSpPr>
          <p:cNvPr id="87" name="Google Shape;87;p30"/>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30"/>
          <p:cNvSpPr txBox="1">
            <a:spLocks noGrp="1"/>
          </p:cNvSpPr>
          <p:nvPr>
            <p:ph type="body" idx="1"/>
          </p:nvPr>
        </p:nvSpPr>
        <p:spPr>
          <a:xfrm>
            <a:off x="457200" y="1200150"/>
            <a:ext cx="25908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9" name="Google Shape;89;p30"/>
          <p:cNvSpPr txBox="1">
            <a:spLocks noGrp="1"/>
          </p:cNvSpPr>
          <p:nvPr>
            <p:ph type="body" idx="2"/>
          </p:nvPr>
        </p:nvSpPr>
        <p:spPr>
          <a:xfrm>
            <a:off x="3276600" y="1200150"/>
            <a:ext cx="25908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90" name="Google Shape;90;p30"/>
          <p:cNvSpPr txBox="1">
            <a:spLocks noGrp="1"/>
          </p:cNvSpPr>
          <p:nvPr>
            <p:ph type="body" idx="3"/>
          </p:nvPr>
        </p:nvSpPr>
        <p:spPr>
          <a:xfrm>
            <a:off x="6096000" y="1200150"/>
            <a:ext cx="25908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4 Column">
  <p:cSld name="4 Column">
    <p:spTree>
      <p:nvGrpSpPr>
        <p:cNvPr id="1" name="Shape 91"/>
        <p:cNvGrpSpPr/>
        <p:nvPr/>
      </p:nvGrpSpPr>
      <p:grpSpPr>
        <a:xfrm>
          <a:off x="0" y="0"/>
          <a:ext cx="0" cy="0"/>
          <a:chOff x="0" y="0"/>
          <a:chExt cx="0" cy="0"/>
        </a:xfrm>
      </p:grpSpPr>
      <p:sp>
        <p:nvSpPr>
          <p:cNvPr id="92" name="Google Shape;92;p31"/>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31"/>
          <p:cNvSpPr txBox="1">
            <a:spLocks noGrp="1"/>
          </p:cNvSpPr>
          <p:nvPr>
            <p:ph type="body" idx="1"/>
          </p:nvPr>
        </p:nvSpPr>
        <p:spPr>
          <a:xfrm>
            <a:off x="4572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94" name="Google Shape;94;p31"/>
          <p:cNvSpPr txBox="1">
            <a:spLocks noGrp="1"/>
          </p:cNvSpPr>
          <p:nvPr>
            <p:ph type="body" idx="2"/>
          </p:nvPr>
        </p:nvSpPr>
        <p:spPr>
          <a:xfrm>
            <a:off x="25654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95" name="Google Shape;95;p31"/>
          <p:cNvSpPr txBox="1">
            <a:spLocks noGrp="1"/>
          </p:cNvSpPr>
          <p:nvPr>
            <p:ph type="body" idx="3"/>
          </p:nvPr>
        </p:nvSpPr>
        <p:spPr>
          <a:xfrm>
            <a:off x="46736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96" name="Google Shape;96;p31"/>
          <p:cNvSpPr txBox="1">
            <a:spLocks noGrp="1"/>
          </p:cNvSpPr>
          <p:nvPr>
            <p:ph type="body" idx="4"/>
          </p:nvPr>
        </p:nvSpPr>
        <p:spPr>
          <a:xfrm>
            <a:off x="67818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17"/>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9" name="Google Shape;19;p17"/>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0" name="Google Shape;20;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结论建议_需换右下角LOGO">
  <p:cSld name="结论建议_需换右下角LOGO">
    <p:spTree>
      <p:nvGrpSpPr>
        <p:cNvPr id="1" name="Shape 97"/>
        <p:cNvGrpSpPr/>
        <p:nvPr/>
      </p:nvGrpSpPr>
      <p:grpSpPr>
        <a:xfrm>
          <a:off x="0" y="0"/>
          <a:ext cx="0" cy="0"/>
          <a:chOff x="0" y="0"/>
          <a:chExt cx="0" cy="0"/>
        </a:xfrm>
      </p:grpSpPr>
      <p:sp>
        <p:nvSpPr>
          <p:cNvPr id="98" name="Google Shape;98;p32"/>
          <p:cNvSpPr txBox="1">
            <a:spLocks noGrp="1"/>
          </p:cNvSpPr>
          <p:nvPr>
            <p:ph type="title"/>
          </p:nvPr>
        </p:nvSpPr>
        <p:spPr>
          <a:xfrm>
            <a:off x="976993" y="252760"/>
            <a:ext cx="3943800" cy="5118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2400"/>
              <a:buFont typeface="Microsoft Yahei"/>
              <a:buNone/>
              <a:defRPr sz="2400" b="1">
                <a:solidFill>
                  <a:schemeClr val="dk1"/>
                </a:solidFill>
                <a:latin typeface="Microsoft Yahei"/>
                <a:ea typeface="Microsoft Yahei"/>
                <a:cs typeface="Microsoft Yahei"/>
                <a:sym typeface="Microsoft Yahe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3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00" name="Google Shape;100;p3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01" name="Google Shape;101;p32"/>
          <p:cNvSpPr txBox="1">
            <a:spLocks noGrp="1"/>
          </p:cNvSpPr>
          <p:nvPr>
            <p:ph type="sldNum" idx="12"/>
          </p:nvPr>
        </p:nvSpPr>
        <p:spPr>
          <a:xfrm>
            <a:off x="6457950" y="4767263"/>
            <a:ext cx="2057400" cy="207900"/>
          </a:xfrm>
          <a:prstGeom prst="rect">
            <a:avLst/>
          </a:prstGeom>
          <a:noFill/>
          <a:ln>
            <a:noFill/>
          </a:ln>
        </p:spPr>
        <p:txBody>
          <a:bodyPr spcFirstLastPara="1" wrap="square" lIns="68575" tIns="34275" rIns="68575" bIns="34275" anchor="ctr" anchorCtr="0">
            <a:sp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9pPr>
          </a:lstStyle>
          <a:p>
            <a:pPr marL="0" lvl="0" indent="0" algn="r" rtl="0">
              <a:spcBef>
                <a:spcPts val="0"/>
              </a:spcBef>
              <a:spcAft>
                <a:spcPts val="0"/>
              </a:spcAft>
              <a:buNone/>
            </a:pPr>
            <a:r>
              <a:rPr lang="en-US"/>
              <a:t>P</a:t>
            </a:r>
            <a:fld id="{00000000-1234-1234-1234-123412341234}" type="slidenum">
              <a:rPr lang="en-US"/>
              <a:t>‹#›</a:t>
            </a:fld>
            <a:endParaRPr/>
          </a:p>
        </p:txBody>
      </p:sp>
      <p:sp>
        <p:nvSpPr>
          <p:cNvPr id="102" name="Google Shape;102;p32"/>
          <p:cNvSpPr/>
          <p:nvPr/>
        </p:nvSpPr>
        <p:spPr>
          <a:xfrm>
            <a:off x="380491" y="297145"/>
            <a:ext cx="574731" cy="513316"/>
          </a:xfrm>
          <a:custGeom>
            <a:avLst/>
            <a:gdLst/>
            <a:ahLst/>
            <a:cxnLst/>
            <a:rect l="l" t="t" r="r" b="b"/>
            <a:pathLst>
              <a:path w="528" h="471" extrusionOk="0">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3" name="Google Shape;103;p32"/>
          <p:cNvSpPr txBox="1"/>
          <p:nvPr/>
        </p:nvSpPr>
        <p:spPr>
          <a:xfrm>
            <a:off x="976993" y="644370"/>
            <a:ext cx="1780500" cy="408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rgbClr val="ADADAD"/>
                </a:solidFill>
                <a:latin typeface="Arial"/>
                <a:ea typeface="Arial"/>
                <a:cs typeface="Arial"/>
                <a:sym typeface="Arial"/>
              </a:rPr>
              <a:t>MORESHI POWERPOINT</a:t>
            </a:r>
            <a:endParaRPr sz="1100" b="0" i="0" u="none" strike="noStrike" cap="none">
              <a:solidFill>
                <a:srgbClr val="ADADAD"/>
              </a:solidFill>
              <a:latin typeface="Arial"/>
              <a:ea typeface="Arial"/>
              <a:cs typeface="Arial"/>
              <a:sym typeface="Arial"/>
            </a:endParaRPr>
          </a:p>
        </p:txBody>
      </p:sp>
      <p:sp>
        <p:nvSpPr>
          <p:cNvPr id="104" name="Google Shape;104;p32"/>
          <p:cNvSpPr/>
          <p:nvPr/>
        </p:nvSpPr>
        <p:spPr>
          <a:xfrm>
            <a:off x="7962574" y="0"/>
            <a:ext cx="1181400" cy="5143500"/>
          </a:xfrm>
          <a:prstGeom prst="rect">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05" name="Google Shape;105;p32"/>
          <p:cNvPicPr preferRelativeResize="0"/>
          <p:nvPr/>
        </p:nvPicPr>
        <p:blipFill rotWithShape="1">
          <a:blip r:embed="rId2">
            <a:alphaModFix/>
          </a:blip>
          <a:srcRect/>
          <a:stretch/>
        </p:blipFill>
        <p:spPr>
          <a:xfrm>
            <a:off x="8248317" y="4174540"/>
            <a:ext cx="609939" cy="611772"/>
          </a:xfrm>
          <a:prstGeom prst="rect">
            <a:avLst/>
          </a:prstGeom>
          <a:noFill/>
          <a:ln>
            <a:noFill/>
          </a:ln>
        </p:spPr>
      </p:pic>
      <p:sp>
        <p:nvSpPr>
          <p:cNvPr id="106" name="Google Shape;106;p32"/>
          <p:cNvSpPr/>
          <p:nvPr/>
        </p:nvSpPr>
        <p:spPr>
          <a:xfrm rot="-5400000">
            <a:off x="7800462" y="3265268"/>
            <a:ext cx="221400" cy="102900"/>
          </a:xfrm>
          <a:prstGeom prst="triangle">
            <a:avLst>
              <a:gd name="adj" fmla="val 50000"/>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07" name="Google Shape;107;p32"/>
          <p:cNvSpPr txBox="1"/>
          <p:nvPr/>
        </p:nvSpPr>
        <p:spPr>
          <a:xfrm>
            <a:off x="8033288" y="802511"/>
            <a:ext cx="10401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US" sz="1500" b="0" i="0" u="none" strike="noStrike" cap="none">
                <a:solidFill>
                  <a:srgbClr val="540003"/>
                </a:solidFill>
                <a:latin typeface="Microsoft Yahei"/>
                <a:ea typeface="Microsoft Yahei"/>
                <a:cs typeface="Microsoft Yahei"/>
                <a:sym typeface="Microsoft Yahei"/>
              </a:rPr>
              <a:t>研究概述</a:t>
            </a:r>
            <a:endParaRPr sz="1500" b="0" i="0" u="none" strike="noStrike" cap="none">
              <a:solidFill>
                <a:srgbClr val="540003"/>
              </a:solidFill>
              <a:latin typeface="Microsoft Yahei"/>
              <a:ea typeface="Microsoft Yahei"/>
              <a:cs typeface="Microsoft Yahei"/>
              <a:sym typeface="Microsoft Yahei"/>
            </a:endParaRPr>
          </a:p>
        </p:txBody>
      </p:sp>
      <p:sp>
        <p:nvSpPr>
          <p:cNvPr id="108" name="Google Shape;108;p32"/>
          <p:cNvSpPr txBox="1"/>
          <p:nvPr/>
        </p:nvSpPr>
        <p:spPr>
          <a:xfrm>
            <a:off x="8033288" y="1393546"/>
            <a:ext cx="10401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US" sz="1500" b="0" i="0" u="none" strike="noStrike" cap="none">
                <a:solidFill>
                  <a:srgbClr val="540003"/>
                </a:solidFill>
                <a:latin typeface="Microsoft Yahei"/>
                <a:ea typeface="Microsoft Yahei"/>
                <a:cs typeface="Microsoft Yahei"/>
                <a:sym typeface="Microsoft Yahei"/>
              </a:rPr>
              <a:t>研究方法</a:t>
            </a:r>
            <a:endParaRPr sz="1500" b="0" i="0" u="none" strike="noStrike" cap="none">
              <a:solidFill>
                <a:srgbClr val="540003"/>
              </a:solidFill>
              <a:latin typeface="Microsoft Yahei"/>
              <a:ea typeface="Microsoft Yahei"/>
              <a:cs typeface="Microsoft Yahei"/>
              <a:sym typeface="Microsoft Yahei"/>
            </a:endParaRPr>
          </a:p>
        </p:txBody>
      </p:sp>
      <p:sp>
        <p:nvSpPr>
          <p:cNvPr id="109" name="Google Shape;109;p32"/>
          <p:cNvSpPr txBox="1"/>
          <p:nvPr/>
        </p:nvSpPr>
        <p:spPr>
          <a:xfrm>
            <a:off x="8033288" y="1984580"/>
            <a:ext cx="10401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US" sz="1500" b="0" i="0" u="none" strike="noStrike" cap="none">
                <a:solidFill>
                  <a:srgbClr val="540003"/>
                </a:solidFill>
                <a:latin typeface="Microsoft Yahei"/>
                <a:ea typeface="Microsoft Yahei"/>
                <a:cs typeface="Microsoft Yahei"/>
                <a:sym typeface="Microsoft Yahei"/>
              </a:rPr>
              <a:t>研究过程</a:t>
            </a:r>
            <a:endParaRPr sz="1500" b="0" i="0" u="none" strike="noStrike" cap="none">
              <a:solidFill>
                <a:srgbClr val="540003"/>
              </a:solidFill>
              <a:latin typeface="Microsoft Yahei"/>
              <a:ea typeface="Microsoft Yahei"/>
              <a:cs typeface="Microsoft Yahei"/>
              <a:sym typeface="Microsoft Yahei"/>
            </a:endParaRPr>
          </a:p>
        </p:txBody>
      </p:sp>
      <p:sp>
        <p:nvSpPr>
          <p:cNvPr id="110" name="Google Shape;110;p32"/>
          <p:cNvSpPr txBox="1"/>
          <p:nvPr/>
        </p:nvSpPr>
        <p:spPr>
          <a:xfrm>
            <a:off x="8033288" y="2575615"/>
            <a:ext cx="10401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US" sz="1500" b="0" i="0" u="none" strike="noStrike" cap="none">
                <a:solidFill>
                  <a:srgbClr val="540003"/>
                </a:solidFill>
                <a:latin typeface="Microsoft Yahei"/>
                <a:ea typeface="Microsoft Yahei"/>
                <a:cs typeface="Microsoft Yahei"/>
                <a:sym typeface="Microsoft Yahei"/>
              </a:rPr>
              <a:t>研究成果</a:t>
            </a:r>
            <a:endParaRPr sz="1500" b="0" i="0" u="none" strike="noStrike" cap="none">
              <a:solidFill>
                <a:srgbClr val="540003"/>
              </a:solidFill>
              <a:latin typeface="Microsoft Yahei"/>
              <a:ea typeface="Microsoft Yahei"/>
              <a:cs typeface="Microsoft Yahei"/>
              <a:sym typeface="Microsoft Yahei"/>
            </a:endParaRPr>
          </a:p>
        </p:txBody>
      </p:sp>
      <p:sp>
        <p:nvSpPr>
          <p:cNvPr id="111" name="Google Shape;111;p32"/>
          <p:cNvSpPr txBox="1"/>
          <p:nvPr/>
        </p:nvSpPr>
        <p:spPr>
          <a:xfrm>
            <a:off x="8033288" y="3166649"/>
            <a:ext cx="10401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US" sz="1500" b="0" i="0" u="none" strike="noStrike" cap="none">
                <a:solidFill>
                  <a:schemeClr val="lt1"/>
                </a:solidFill>
                <a:latin typeface="Microsoft Yahei"/>
                <a:ea typeface="Microsoft Yahei"/>
                <a:cs typeface="Microsoft Yahei"/>
                <a:sym typeface="Microsoft Yahei"/>
              </a:rPr>
              <a:t>结论建议</a:t>
            </a:r>
            <a:endParaRPr sz="1500" b="0" i="0" u="none" strike="noStrike" cap="none">
              <a:solidFill>
                <a:schemeClr val="lt1"/>
              </a:solidFill>
              <a:latin typeface="Microsoft Yahei"/>
              <a:ea typeface="Microsoft Yahei"/>
              <a:cs typeface="Microsoft Yahei"/>
              <a:sym typeface="Microsoft Yahei"/>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04"/>
                                        </p:tgtEl>
                                        <p:attrNameLst>
                                          <p:attrName>style.visibility</p:attrName>
                                        </p:attrNameLst>
                                      </p:cBhvr>
                                      <p:to>
                                        <p:strVal val="visible"/>
                                      </p:to>
                                    </p:set>
                                    <p:anim calcmode="lin" valueType="num">
                                      <p:cBhvr additive="base">
                                        <p:cTn id="7" dur="250"/>
                                        <p:tgtEl>
                                          <p:spTgt spid="104"/>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250"/>
                                  </p:stCondLst>
                                  <p:childTnLst>
                                    <p:set>
                                      <p:cBhvr>
                                        <p:cTn id="9" dur="1" fill="hold">
                                          <p:stCondLst>
                                            <p:cond delay="0"/>
                                          </p:stCondLst>
                                        </p:cTn>
                                        <p:tgtEl>
                                          <p:spTgt spid="107"/>
                                        </p:tgtEl>
                                        <p:attrNameLst>
                                          <p:attrName>style.visibility</p:attrName>
                                        </p:attrNameLst>
                                      </p:cBhvr>
                                      <p:to>
                                        <p:strVal val="visible"/>
                                      </p:to>
                                    </p:set>
                                    <p:anim calcmode="lin" valueType="num">
                                      <p:cBhvr additive="base">
                                        <p:cTn id="10" dur="250"/>
                                        <p:tgtEl>
                                          <p:spTgt spid="107"/>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500"/>
                                  </p:stCondLst>
                                  <p:childTnLst>
                                    <p:set>
                                      <p:cBhvr>
                                        <p:cTn id="12" dur="1" fill="hold">
                                          <p:stCondLst>
                                            <p:cond delay="0"/>
                                          </p:stCondLst>
                                        </p:cTn>
                                        <p:tgtEl>
                                          <p:spTgt spid="108"/>
                                        </p:tgtEl>
                                        <p:attrNameLst>
                                          <p:attrName>style.visibility</p:attrName>
                                        </p:attrNameLst>
                                      </p:cBhvr>
                                      <p:to>
                                        <p:strVal val="visible"/>
                                      </p:to>
                                    </p:set>
                                    <p:anim calcmode="lin" valueType="num">
                                      <p:cBhvr additive="base">
                                        <p:cTn id="13" dur="250"/>
                                        <p:tgtEl>
                                          <p:spTgt spid="108"/>
                                        </p:tgtEl>
                                        <p:attrNameLst>
                                          <p:attrName>ppt_x</p:attrName>
                                        </p:attrNameLst>
                                      </p:cBhvr>
                                      <p:tavLst>
                                        <p:tav tm="0">
                                          <p:val>
                                            <p:strVal val="#ppt_x+1"/>
                                          </p:val>
                                        </p:tav>
                                        <p:tav tm="100000">
                                          <p:val>
                                            <p:strVal val="#ppt_x"/>
                                          </p:val>
                                        </p:tav>
                                      </p:tavLst>
                                    </p:anim>
                                  </p:childTnLst>
                                </p:cTn>
                              </p:par>
                              <p:par>
                                <p:cTn id="14" presetID="2" presetClass="entr" presetSubtype="2" fill="hold" nodeType="withEffect">
                                  <p:stCondLst>
                                    <p:cond delay="750"/>
                                  </p:stCondLst>
                                  <p:childTnLst>
                                    <p:set>
                                      <p:cBhvr>
                                        <p:cTn id="15" dur="1" fill="hold">
                                          <p:stCondLst>
                                            <p:cond delay="0"/>
                                          </p:stCondLst>
                                        </p:cTn>
                                        <p:tgtEl>
                                          <p:spTgt spid="109"/>
                                        </p:tgtEl>
                                        <p:attrNameLst>
                                          <p:attrName>style.visibility</p:attrName>
                                        </p:attrNameLst>
                                      </p:cBhvr>
                                      <p:to>
                                        <p:strVal val="visible"/>
                                      </p:to>
                                    </p:set>
                                    <p:anim calcmode="lin" valueType="num">
                                      <p:cBhvr additive="base">
                                        <p:cTn id="16" dur="250"/>
                                        <p:tgtEl>
                                          <p:spTgt spid="109"/>
                                        </p:tgtEl>
                                        <p:attrNameLst>
                                          <p:attrName>ppt_x</p:attrName>
                                        </p:attrNameLst>
                                      </p:cBhvr>
                                      <p:tavLst>
                                        <p:tav tm="0">
                                          <p:val>
                                            <p:strVal val="#ppt_x+1"/>
                                          </p:val>
                                        </p:tav>
                                        <p:tav tm="100000">
                                          <p:val>
                                            <p:strVal val="#ppt_x"/>
                                          </p:val>
                                        </p:tav>
                                      </p:tavLst>
                                    </p:anim>
                                  </p:childTnLst>
                                </p:cTn>
                              </p:par>
                              <p:par>
                                <p:cTn id="17" presetID="2" presetClass="entr" presetSubtype="2" fill="hold" nodeType="withEffect">
                                  <p:stCondLst>
                                    <p:cond delay="1000"/>
                                  </p:stCondLst>
                                  <p:childTnLst>
                                    <p:set>
                                      <p:cBhvr>
                                        <p:cTn id="18" dur="1" fill="hold">
                                          <p:stCondLst>
                                            <p:cond delay="0"/>
                                          </p:stCondLst>
                                        </p:cTn>
                                        <p:tgtEl>
                                          <p:spTgt spid="110"/>
                                        </p:tgtEl>
                                        <p:attrNameLst>
                                          <p:attrName>style.visibility</p:attrName>
                                        </p:attrNameLst>
                                      </p:cBhvr>
                                      <p:to>
                                        <p:strVal val="visible"/>
                                      </p:to>
                                    </p:set>
                                    <p:anim calcmode="lin" valueType="num">
                                      <p:cBhvr additive="base">
                                        <p:cTn id="19" dur="250"/>
                                        <p:tgtEl>
                                          <p:spTgt spid="110"/>
                                        </p:tgtEl>
                                        <p:attrNameLst>
                                          <p:attrName>ppt_x</p:attrName>
                                        </p:attrNameLst>
                                      </p:cBhvr>
                                      <p:tavLst>
                                        <p:tav tm="0">
                                          <p:val>
                                            <p:strVal val="#ppt_x+1"/>
                                          </p:val>
                                        </p:tav>
                                        <p:tav tm="100000">
                                          <p:val>
                                            <p:strVal val="#ppt_x"/>
                                          </p:val>
                                        </p:tav>
                                      </p:tavLst>
                                    </p:anim>
                                  </p:childTnLst>
                                </p:cTn>
                              </p:par>
                              <p:par>
                                <p:cTn id="20" presetID="2" presetClass="entr" presetSubtype="2" fill="hold" nodeType="withEffect">
                                  <p:stCondLst>
                                    <p:cond delay="1250"/>
                                  </p:stCondLst>
                                  <p:childTnLst>
                                    <p:set>
                                      <p:cBhvr>
                                        <p:cTn id="21" dur="1" fill="hold">
                                          <p:stCondLst>
                                            <p:cond delay="0"/>
                                          </p:stCondLst>
                                        </p:cTn>
                                        <p:tgtEl>
                                          <p:spTgt spid="111"/>
                                        </p:tgtEl>
                                        <p:attrNameLst>
                                          <p:attrName>style.visibility</p:attrName>
                                        </p:attrNameLst>
                                      </p:cBhvr>
                                      <p:to>
                                        <p:strVal val="visible"/>
                                      </p:to>
                                    </p:set>
                                    <p:anim calcmode="lin" valueType="num">
                                      <p:cBhvr additive="base">
                                        <p:cTn id="22" dur="250"/>
                                        <p:tgtEl>
                                          <p:spTgt spid="111"/>
                                        </p:tgtEl>
                                        <p:attrNameLst>
                                          <p:attrName>ppt_x</p:attrName>
                                        </p:attrNameLst>
                                      </p:cBhvr>
                                      <p:tavLst>
                                        <p:tav tm="0">
                                          <p:val>
                                            <p:strVal val="#ppt_x+1"/>
                                          </p:val>
                                        </p:tav>
                                        <p:tav tm="100000">
                                          <p:val>
                                            <p:strVal val="#ppt_x"/>
                                          </p:val>
                                        </p:tav>
                                      </p:tavLst>
                                    </p:anim>
                                  </p:childTnLst>
                                </p:cTn>
                              </p:par>
                              <p:par>
                                <p:cTn id="23" presetID="23" presetClass="entr" presetSubtype="16" fill="hold" nodeType="withEffect">
                                  <p:stCondLst>
                                    <p:cond delay="1500"/>
                                  </p:stCondLst>
                                  <p:childTnLst>
                                    <p:set>
                                      <p:cBhvr>
                                        <p:cTn id="24" dur="1" fill="hold">
                                          <p:stCondLst>
                                            <p:cond delay="0"/>
                                          </p:stCondLst>
                                        </p:cTn>
                                        <p:tgtEl>
                                          <p:spTgt spid="105"/>
                                        </p:tgtEl>
                                        <p:attrNameLst>
                                          <p:attrName>style.visibility</p:attrName>
                                        </p:attrNameLst>
                                      </p:cBhvr>
                                      <p:to>
                                        <p:strVal val="visible"/>
                                      </p:to>
                                    </p:set>
                                    <p:anim calcmode="lin" valueType="num">
                                      <p:cBhvr additive="base">
                                        <p:cTn id="25" dur="250"/>
                                        <p:tgtEl>
                                          <p:spTgt spid="105"/>
                                        </p:tgtEl>
                                        <p:attrNameLst>
                                          <p:attrName>ppt_w</p:attrName>
                                        </p:attrNameLst>
                                      </p:cBhvr>
                                      <p:tavLst>
                                        <p:tav tm="0">
                                          <p:val>
                                            <p:strVal val="0"/>
                                          </p:val>
                                        </p:tav>
                                        <p:tav tm="100000">
                                          <p:val>
                                            <p:strVal val="#ppt_w"/>
                                          </p:val>
                                        </p:tav>
                                      </p:tavLst>
                                    </p:anim>
                                    <p:anim calcmode="lin" valueType="num">
                                      <p:cBhvr additive="base">
                                        <p:cTn id="26" dur="250"/>
                                        <p:tgtEl>
                                          <p:spTgt spid="105"/>
                                        </p:tgtEl>
                                        <p:attrNameLst>
                                          <p:attrName>ppt_h</p:attrName>
                                        </p:attrNameLst>
                                      </p:cBhvr>
                                      <p:tavLst>
                                        <p:tav tm="0">
                                          <p:val>
                                            <p:strVal val="0"/>
                                          </p:val>
                                        </p:tav>
                                        <p:tav tm="100000">
                                          <p:val>
                                            <p:strVal val="#ppt_h"/>
                                          </p:val>
                                        </p:tav>
                                      </p:tavLst>
                                    </p:anim>
                                  </p:childTnLst>
                                </p:cTn>
                              </p:par>
                              <p:par>
                                <p:cTn id="27" presetID="10" presetClass="entr" presetSubtype="0" fill="hold" nodeType="withEffect">
                                  <p:stCondLst>
                                    <p:cond delay="1750"/>
                                  </p:stCondLst>
                                  <p:childTnLst>
                                    <p:set>
                                      <p:cBhvr>
                                        <p:cTn id="28" dur="1" fill="hold">
                                          <p:stCondLst>
                                            <p:cond delay="0"/>
                                          </p:stCondLst>
                                        </p:cTn>
                                        <p:tgtEl>
                                          <p:spTgt spid="106"/>
                                        </p:tgtEl>
                                        <p:attrNameLst>
                                          <p:attrName>style.visibility</p:attrName>
                                        </p:attrNameLst>
                                      </p:cBhvr>
                                      <p:to>
                                        <p:strVal val="visible"/>
                                      </p:to>
                                    </p:set>
                                    <p:animEffect transition="in" filter="fade">
                                      <p:cBhvr>
                                        <p:cTn id="29" dur="250"/>
                                        <p:tgtEl>
                                          <p:spTgt spid="106"/>
                                        </p:tgtEl>
                                      </p:cBhvr>
                                    </p:animEffect>
                                  </p:childTnLst>
                                </p:cTn>
                              </p:par>
                              <p:par>
                                <p:cTn id="30" presetID="10" presetClass="entr" presetSubtype="0" fill="hold" nodeType="withEffect">
                                  <p:stCondLst>
                                    <p:cond delay="0"/>
                                  </p:stCondLst>
                                  <p:childTnLst>
                                    <p:set>
                                      <p:cBhvr>
                                        <p:cTn id="31" dur="1" fill="hold">
                                          <p:stCondLst>
                                            <p:cond delay="0"/>
                                          </p:stCondLst>
                                        </p:cTn>
                                        <p:tgtEl>
                                          <p:spTgt spid="102"/>
                                        </p:tgtEl>
                                        <p:attrNameLst>
                                          <p:attrName>style.visibility</p:attrName>
                                        </p:attrNameLst>
                                      </p:cBhvr>
                                      <p:to>
                                        <p:strVal val="visible"/>
                                      </p:to>
                                    </p:set>
                                    <p:animEffect transition="in" filter="fade">
                                      <p:cBhvr>
                                        <p:cTn id="32" dur="1000"/>
                                        <p:tgtEl>
                                          <p:spTgt spid="102"/>
                                        </p:tgtEl>
                                      </p:cBhvr>
                                    </p:animEffect>
                                  </p:childTnLst>
                                </p:cTn>
                              </p:par>
                              <p:par>
                                <p:cTn id="33" presetID="10" presetClass="entr" presetSubtype="0" fill="hold" nodeType="withEffect">
                                  <p:stCondLst>
                                    <p:cond delay="1000"/>
                                  </p:stCondLst>
                                  <p:childTnLst>
                                    <p:set>
                                      <p:cBhvr>
                                        <p:cTn id="34" dur="1" fill="hold">
                                          <p:stCondLst>
                                            <p:cond delay="0"/>
                                          </p:stCondLst>
                                        </p:cTn>
                                        <p:tgtEl>
                                          <p:spTgt spid="98"/>
                                        </p:tgtEl>
                                        <p:attrNameLst>
                                          <p:attrName>style.visibility</p:attrName>
                                        </p:attrNameLst>
                                      </p:cBhvr>
                                      <p:to>
                                        <p:strVal val="visible"/>
                                      </p:to>
                                    </p:set>
                                    <p:animEffect transition="in" filter="fade">
                                      <p:cBhvr>
                                        <p:cTn id="35" dur="1000"/>
                                        <p:tgtEl>
                                          <p:spTgt spid="98"/>
                                        </p:tgtEl>
                                      </p:cBhvr>
                                    </p:animEffect>
                                  </p:childTnLst>
                                </p:cTn>
                              </p:par>
                              <p:par>
                                <p:cTn id="36" presetID="10" presetClass="entr" presetSubtype="0" fill="hold" nodeType="withEffect">
                                  <p:stCondLst>
                                    <p:cond delay="1500"/>
                                  </p:stCondLst>
                                  <p:childTnLst>
                                    <p:set>
                                      <p:cBhvr>
                                        <p:cTn id="37" dur="1" fill="hold">
                                          <p:stCondLst>
                                            <p:cond delay="0"/>
                                          </p:stCondLst>
                                        </p:cTn>
                                        <p:tgtEl>
                                          <p:spTgt spid="103"/>
                                        </p:tgtEl>
                                        <p:attrNameLst>
                                          <p:attrName>style.visibility</p:attrName>
                                        </p:attrNameLst>
                                      </p:cBhvr>
                                      <p:to>
                                        <p:strVal val="visible"/>
                                      </p:to>
                                    </p:set>
                                    <p:animEffect transition="in" filter="fade">
                                      <p:cBhvr>
                                        <p:cTn id="38" dur="75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3" name="Google Shape;23;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sp>
        <p:nvSpPr>
          <p:cNvPr id="25" name="Google Shape;25;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6" name="Google Shape;26;p1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7" name="Google Shape;27;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0" name="Google Shape;30;p2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20"/>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2" name="Google Shape;32;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5" name="Google Shape;3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22"/>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8" name="Google Shape;38;p22"/>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9" name="Google Shape;39;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2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42" name="Google Shape;4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
        <p:cNvGrpSpPr/>
        <p:nvPr/>
      </p:nvGrpSpPr>
      <p:grpSpPr>
        <a:xfrm>
          <a:off x="0" y="0"/>
          <a:ext cx="0" cy="0"/>
          <a:chOff x="0" y="0"/>
          <a:chExt cx="0" cy="0"/>
        </a:xfrm>
      </p:grpSpPr>
      <p:sp>
        <p:nvSpPr>
          <p:cNvPr id="44" name="Google Shape;44;p2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4"/>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6" name="Google Shape;46;p24"/>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7" name="Google Shape;47;p2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8" name="Google Shape;48;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image" Target="../media/image4.png"/><Relationship Id="rId5" Type="http://schemas.openxmlformats.org/officeDocument/2006/relationships/slideLayout" Target="../slideLayouts/slideLayout17.xml"/><Relationship Id="rId10" Type="http://schemas.openxmlformats.org/officeDocument/2006/relationships/image" Target="../media/image3.png"/><Relationship Id="rId4" Type="http://schemas.openxmlformats.org/officeDocument/2006/relationships/slideLayout" Target="../slideLayouts/slideLayout16.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8"/>
        <p:cNvGrpSpPr/>
        <p:nvPr/>
      </p:nvGrpSpPr>
      <p:grpSpPr>
        <a:xfrm>
          <a:off x="0" y="0"/>
          <a:ext cx="0" cy="0"/>
          <a:chOff x="0" y="0"/>
          <a:chExt cx="0" cy="0"/>
        </a:xfrm>
      </p:grpSpPr>
      <p:pic>
        <p:nvPicPr>
          <p:cNvPr id="59" name="Google Shape;59;p13" descr="_Plaid-Digital_FINAL-NEW.png"/>
          <p:cNvPicPr preferRelativeResize="0"/>
          <p:nvPr/>
        </p:nvPicPr>
        <p:blipFill rotWithShape="1">
          <a:blip r:embed="rId10">
            <a:alphaModFix/>
          </a:blip>
          <a:srcRect l="59550" t="20879" r="39887" b="2888"/>
          <a:stretch/>
        </p:blipFill>
        <p:spPr>
          <a:xfrm rot="5400000">
            <a:off x="3798886" y="1046162"/>
            <a:ext cx="60324" cy="7658101"/>
          </a:xfrm>
          <a:prstGeom prst="rect">
            <a:avLst/>
          </a:prstGeom>
          <a:noFill/>
          <a:ln>
            <a:noFill/>
          </a:ln>
        </p:spPr>
      </p:pic>
      <p:pic>
        <p:nvPicPr>
          <p:cNvPr id="60" name="Google Shape;60;p13" descr="_Plaid-Digital_FINAL-NEW.png"/>
          <p:cNvPicPr preferRelativeResize="0"/>
          <p:nvPr/>
        </p:nvPicPr>
        <p:blipFill rotWithShape="1">
          <a:blip r:embed="rId10">
            <a:alphaModFix/>
          </a:blip>
          <a:srcRect l="59550" t="20879" r="39887" b="2888"/>
          <a:stretch/>
        </p:blipFill>
        <p:spPr>
          <a:xfrm rot="5400000">
            <a:off x="3798886" y="1046162"/>
            <a:ext cx="60324" cy="7658101"/>
          </a:xfrm>
          <a:prstGeom prst="rect">
            <a:avLst/>
          </a:prstGeom>
          <a:noFill/>
          <a:ln>
            <a:noFill/>
          </a:ln>
        </p:spPr>
      </p:pic>
      <p:sp>
        <p:nvSpPr>
          <p:cNvPr id="61" name="Google Shape;61;p13"/>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2pPr>
            <a:lvl3pPr marR="0" lvl="2"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3pPr>
            <a:lvl4pPr marR="0" lvl="3"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4pPr>
            <a:lvl5pPr marR="0" lvl="4"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9pPr>
          </a:lstStyle>
          <a:p>
            <a:endParaRPr/>
          </a:p>
        </p:txBody>
      </p:sp>
      <p:sp>
        <p:nvSpPr>
          <p:cNvPr id="62" name="Google Shape;62;p13"/>
          <p:cNvSpPr txBox="1">
            <a:spLocks noGrp="1"/>
          </p:cNvSpPr>
          <p:nvPr>
            <p:ph type="body" idx="1"/>
          </p:nvPr>
        </p:nvSpPr>
        <p:spPr>
          <a:xfrm>
            <a:off x="457200" y="1200150"/>
            <a:ext cx="8229600" cy="35052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rgbClr val="000000"/>
              </a:buClr>
              <a:buSzPts val="1400"/>
              <a:buFont typeface="Arial"/>
              <a:buNone/>
              <a:defRPr sz="1400" b="0" i="0" u="none" strike="noStrike" cap="none">
                <a:solidFill>
                  <a:schemeClr val="dk1"/>
                </a:solidFill>
                <a:latin typeface="Open Sans"/>
                <a:ea typeface="Open Sans"/>
                <a:cs typeface="Open Sans"/>
                <a:sym typeface="Open Sans"/>
              </a:defRPr>
            </a:lvl1pPr>
            <a:lvl2pPr marL="914400" marR="0" lvl="1" indent="-326390" algn="l" rtl="0">
              <a:lnSpc>
                <a:spcPct val="100000"/>
              </a:lnSpc>
              <a:spcBef>
                <a:spcPts val="600"/>
              </a:spcBef>
              <a:spcAft>
                <a:spcPts val="0"/>
              </a:spcAft>
              <a:buClr>
                <a:schemeClr val="dk1"/>
              </a:buClr>
              <a:buSzPts val="1540"/>
              <a:buFont typeface="Arial"/>
              <a:buChar char="•"/>
              <a:defRPr sz="1400" b="0" i="0" u="none" strike="noStrike" cap="none">
                <a:solidFill>
                  <a:schemeClr val="dk1"/>
                </a:solidFill>
                <a:latin typeface="Open Sans"/>
                <a:ea typeface="Open Sans"/>
                <a:cs typeface="Open Sans"/>
                <a:sym typeface="Open Sans"/>
              </a:defRPr>
            </a:lvl2pPr>
            <a:lvl3pPr marL="1371600" marR="0" lvl="2" indent="-326389" algn="l" rtl="0">
              <a:lnSpc>
                <a:spcPct val="100000"/>
              </a:lnSpc>
              <a:spcBef>
                <a:spcPts val="600"/>
              </a:spcBef>
              <a:spcAft>
                <a:spcPts val="0"/>
              </a:spcAft>
              <a:buClr>
                <a:schemeClr val="dk1"/>
              </a:buClr>
              <a:buSzPts val="1540"/>
              <a:buFont typeface="Arial"/>
              <a:buChar char="–"/>
              <a:defRPr sz="1400" b="0" i="1" u="none" strike="noStrike" cap="none">
                <a:solidFill>
                  <a:schemeClr val="dk1"/>
                </a:solidFill>
                <a:latin typeface="Open Sans"/>
                <a:ea typeface="Open Sans"/>
                <a:cs typeface="Open Sans"/>
                <a:sym typeface="Open Sans"/>
              </a:defRPr>
            </a:lvl3pPr>
            <a:lvl4pPr marL="1828800" marR="0" lvl="3" indent="-326389" algn="l" rtl="0">
              <a:lnSpc>
                <a:spcPct val="100000"/>
              </a:lnSpc>
              <a:spcBef>
                <a:spcPts val="600"/>
              </a:spcBef>
              <a:spcAft>
                <a:spcPts val="0"/>
              </a:spcAft>
              <a:buClr>
                <a:schemeClr val="dk1"/>
              </a:buClr>
              <a:buSzPts val="1540"/>
              <a:buFont typeface="Arial"/>
              <a:buChar char="•"/>
              <a:defRPr sz="1400" b="0" i="0" u="none" strike="noStrike" cap="none">
                <a:solidFill>
                  <a:schemeClr val="dk1"/>
                </a:solidFill>
                <a:latin typeface="Open Sans"/>
                <a:ea typeface="Open Sans"/>
                <a:cs typeface="Open Sans"/>
                <a:sym typeface="Open Sans"/>
              </a:defRPr>
            </a:lvl4pPr>
            <a:lvl5pPr marL="2286000" marR="0" lvl="4" indent="-326389" algn="l" rtl="0">
              <a:lnSpc>
                <a:spcPct val="100000"/>
              </a:lnSpc>
              <a:spcBef>
                <a:spcPts val="600"/>
              </a:spcBef>
              <a:spcAft>
                <a:spcPts val="0"/>
              </a:spcAft>
              <a:buClr>
                <a:schemeClr val="dk1"/>
              </a:buClr>
              <a:buSzPts val="1540"/>
              <a:buFont typeface="Arial"/>
              <a:buChar char="–"/>
              <a:defRPr sz="1400" b="0" i="1" u="none" strike="noStrike" cap="none">
                <a:solidFill>
                  <a:schemeClr val="dk1"/>
                </a:solidFill>
                <a:latin typeface="Open Sans"/>
                <a:ea typeface="Open Sans"/>
                <a:cs typeface="Open Sans"/>
                <a:sym typeface="Open Sans"/>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63" name="Google Shape;63;p13"/>
          <p:cNvPicPr preferRelativeResize="0"/>
          <p:nvPr/>
        </p:nvPicPr>
        <p:blipFill rotWithShape="1">
          <a:blip r:embed="rId11">
            <a:alphaModFix/>
          </a:blip>
          <a:srcRect/>
          <a:stretch/>
        </p:blipFill>
        <p:spPr>
          <a:xfrm>
            <a:off x="7772400" y="4248150"/>
            <a:ext cx="1154590" cy="736392"/>
          </a:xfrm>
          <a:prstGeom prst="rect">
            <a:avLst/>
          </a:prstGeom>
          <a:noFill/>
          <a:ln>
            <a:noFill/>
          </a:ln>
        </p:spPr>
      </p:pic>
      <p:sp>
        <p:nvSpPr>
          <p:cNvPr id="64" name="Google Shape;64;p13"/>
          <p:cNvSpPr txBox="1">
            <a:spLocks noGrp="1"/>
          </p:cNvSpPr>
          <p:nvPr>
            <p:ph type="sldNum" idx="12"/>
          </p:nvPr>
        </p:nvSpPr>
        <p:spPr>
          <a:xfrm>
            <a:off x="11073918" y="6400413"/>
            <a:ext cx="279900" cy="276900"/>
          </a:xfrm>
          <a:prstGeom prst="rect">
            <a:avLst/>
          </a:prstGeom>
          <a:noFill/>
          <a:ln>
            <a:noFill/>
          </a:ln>
        </p:spPr>
        <p:txBody>
          <a:bodyPr spcFirstLastPara="1" wrap="square" lIns="45700" tIns="45700" rIns="45700" bIns="45700" anchor="ctr" anchorCtr="0">
            <a:sp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US"/>
              <a:t>‹#›</a:t>
            </a:fld>
            <a:endParaRPr/>
          </a:p>
        </p:txBody>
      </p:sp>
      <p:sp>
        <p:nvSpPr>
          <p:cNvPr id="65" name="Google Shape;65;p13"/>
          <p:cNvSpPr txBox="1"/>
          <p:nvPr/>
        </p:nvSpPr>
        <p:spPr>
          <a:xfrm>
            <a:off x="11226318" y="6552813"/>
            <a:ext cx="279900" cy="276900"/>
          </a:xfrm>
          <a:prstGeom prst="rect">
            <a:avLst/>
          </a:prstGeom>
          <a:noFill/>
          <a:ln>
            <a:noFill/>
          </a:ln>
        </p:spPr>
        <p:txBody>
          <a:bodyPr spcFirstLastPara="1" wrap="square" lIns="45700" tIns="45700" rIns="45700" bIns="45700" anchor="ctr" anchorCtr="0">
            <a:sp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888888"/>
                </a:solidFill>
                <a:latin typeface="Open Sans Light"/>
                <a:ea typeface="Open Sans Light"/>
                <a:cs typeface="Open Sans Light"/>
                <a:sym typeface="Open Sans Light"/>
              </a:rPr>
              <a:t>‹#›</a:t>
            </a:fld>
            <a:endParaRPr sz="1200" b="0" i="0" u="none" strike="noStrike" cap="none">
              <a:solidFill>
                <a:srgbClr val="888888"/>
              </a:solidFill>
              <a:latin typeface="Open Sans Light"/>
              <a:ea typeface="Open Sans Light"/>
              <a:cs typeface="Open Sans Light"/>
              <a:sym typeface="Open Sans Light"/>
            </a:endParaRPr>
          </a:p>
        </p:txBody>
      </p:sp>
      <p:sp>
        <p:nvSpPr>
          <p:cNvPr id="66" name="Google Shape;66;p13"/>
          <p:cNvSpPr txBox="1"/>
          <p:nvPr/>
        </p:nvSpPr>
        <p:spPr>
          <a:xfrm>
            <a:off x="11378718" y="6705213"/>
            <a:ext cx="279900" cy="276900"/>
          </a:xfrm>
          <a:prstGeom prst="rect">
            <a:avLst/>
          </a:prstGeom>
          <a:noFill/>
          <a:ln>
            <a:noFill/>
          </a:ln>
        </p:spPr>
        <p:txBody>
          <a:bodyPr spcFirstLastPara="1" wrap="square" lIns="45700" tIns="45700" rIns="45700" bIns="45700" anchor="ctr" anchorCtr="0">
            <a:sp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888888"/>
                </a:solidFill>
                <a:latin typeface="Open Sans Light"/>
                <a:ea typeface="Open Sans Light"/>
                <a:cs typeface="Open Sans Light"/>
                <a:sym typeface="Open Sans Light"/>
              </a:rPr>
              <a:t>‹#›</a:t>
            </a:fld>
            <a:endParaRPr sz="1200" b="0" i="0" u="none" strike="noStrike" cap="none">
              <a:solidFill>
                <a:srgbClr val="888888"/>
              </a:solidFill>
              <a:latin typeface="Open Sans Light"/>
              <a:ea typeface="Open Sans Light"/>
              <a:cs typeface="Open Sans Light"/>
              <a:sym typeface="Open Sans Light"/>
            </a:endParaRPr>
          </a:p>
        </p:txBody>
      </p:sp>
      <p:sp>
        <p:nvSpPr>
          <p:cNvPr id="67" name="Google Shape;67;p13"/>
          <p:cNvSpPr txBox="1"/>
          <p:nvPr/>
        </p:nvSpPr>
        <p:spPr>
          <a:xfrm>
            <a:off x="11531118" y="6857613"/>
            <a:ext cx="279900" cy="276900"/>
          </a:xfrm>
          <a:prstGeom prst="rect">
            <a:avLst/>
          </a:prstGeom>
          <a:noFill/>
          <a:ln>
            <a:noFill/>
          </a:ln>
        </p:spPr>
        <p:txBody>
          <a:bodyPr spcFirstLastPara="1" wrap="square" lIns="45700" tIns="45700" rIns="45700" bIns="45700" anchor="ctr" anchorCtr="0">
            <a:sp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888888"/>
                </a:solidFill>
                <a:latin typeface="Open Sans Light"/>
                <a:ea typeface="Open Sans Light"/>
                <a:cs typeface="Open Sans Light"/>
                <a:sym typeface="Open Sans Light"/>
              </a:rPr>
              <a:t>‹#›</a:t>
            </a:fld>
            <a:endParaRPr sz="1200" b="0" i="0" u="none" strike="noStrike" cap="none">
              <a:solidFill>
                <a:srgbClr val="888888"/>
              </a:solidFill>
              <a:latin typeface="Open Sans Light"/>
              <a:ea typeface="Open Sans Light"/>
              <a:cs typeface="Open Sans Light"/>
              <a:sym typeface="Open Sans Light"/>
            </a:endParaRPr>
          </a:p>
        </p:txBody>
      </p:sp>
      <p:sp>
        <p:nvSpPr>
          <p:cNvPr id="68" name="Google Shape;68;p13"/>
          <p:cNvSpPr txBox="1"/>
          <p:nvPr/>
        </p:nvSpPr>
        <p:spPr>
          <a:xfrm>
            <a:off x="8534400" y="100340"/>
            <a:ext cx="507000" cy="2616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100"/>
              <a:buFont typeface="Arial"/>
              <a:buNone/>
            </a:pPr>
            <a:fld id="{00000000-1234-1234-1234-123412341234}" type="slidenum">
              <a:rPr lang="en-US" sz="1100" b="0" i="0" u="none" strike="noStrike" cap="none">
                <a:solidFill>
                  <a:srgbClr val="7F7F7F"/>
                </a:solidFill>
                <a:latin typeface="Helvetica Neue Light"/>
                <a:ea typeface="Helvetica Neue Light"/>
                <a:cs typeface="Helvetica Neue Light"/>
                <a:sym typeface="Helvetica Neue Light"/>
              </a:rPr>
              <a:t>‹#›</a:t>
            </a:fld>
            <a:endParaRPr sz="1100" b="0" i="0" u="none" strike="noStrike" cap="none">
              <a:solidFill>
                <a:srgbClr val="7F7F7F"/>
              </a:solidFill>
              <a:latin typeface="Helvetica Neue Light"/>
              <a:ea typeface="Helvetica Neue Light"/>
              <a:cs typeface="Helvetica Neue Light"/>
              <a:sym typeface="Helvetica Neue Light"/>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17.xml"/><Relationship Id="rId6" Type="http://schemas.openxmlformats.org/officeDocument/2006/relationships/image" Target="../media/image27.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1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15.xml"/><Relationship Id="rId5" Type="http://schemas.openxmlformats.org/officeDocument/2006/relationships/image" Target="../media/image37.png"/><Relationship Id="rId4" Type="http://schemas.openxmlformats.org/officeDocument/2006/relationships/image" Target="../media/image36.png"/></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2.xml"/><Relationship Id="rId1" Type="http://schemas.openxmlformats.org/officeDocument/2006/relationships/slideLayout" Target="../slideLayouts/slideLayout17.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1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40.png"/></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45.png"/><Relationship Id="rId4" Type="http://schemas.openxmlformats.org/officeDocument/2006/relationships/image" Target="../media/image4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image" Target="../media/image48.png"/><Relationship Id="rId4" Type="http://schemas.openxmlformats.org/officeDocument/2006/relationships/image" Target="../media/image4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5.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3.xml"/><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
          <p:cNvSpPr txBox="1">
            <a:spLocks noGrp="1"/>
          </p:cNvSpPr>
          <p:nvPr>
            <p:ph type="body" idx="1"/>
          </p:nvPr>
        </p:nvSpPr>
        <p:spPr>
          <a:xfrm>
            <a:off x="3280325" y="1195650"/>
            <a:ext cx="6070599" cy="1467500"/>
          </a:xfrm>
          <a:prstGeom prst="rect">
            <a:avLst/>
          </a:prstGeom>
          <a:noFill/>
          <a:ln>
            <a:noFill/>
          </a:ln>
        </p:spPr>
        <p:txBody>
          <a:bodyPr spcFirstLastPara="1" wrap="square" lIns="34275" tIns="34275" rIns="34275" bIns="34275" anchor="ctr" anchorCtr="0">
            <a:normAutofit/>
          </a:bodyPr>
          <a:lstStyle/>
          <a:p>
            <a:pPr marL="0" lvl="0" indent="0" algn="ctr" rtl="0">
              <a:lnSpc>
                <a:spcPct val="90000"/>
              </a:lnSpc>
              <a:spcBef>
                <a:spcPts val="0"/>
              </a:spcBef>
              <a:spcAft>
                <a:spcPts val="0"/>
              </a:spcAft>
              <a:buClr>
                <a:srgbClr val="5D5D5D"/>
              </a:buClr>
              <a:buSzPct val="108108"/>
              <a:buNone/>
            </a:pPr>
            <a:r>
              <a:rPr lang="en-US" dirty="0">
                <a:solidFill>
                  <a:srgbClr val="262626"/>
                </a:solidFill>
              </a:rPr>
              <a:t>Analysis for </a:t>
            </a:r>
            <a:endParaRPr dirty="0"/>
          </a:p>
          <a:p>
            <a:pPr marL="0" lvl="0" indent="0" algn="ctr" rtl="0">
              <a:lnSpc>
                <a:spcPct val="90000"/>
              </a:lnSpc>
              <a:spcBef>
                <a:spcPts val="0"/>
              </a:spcBef>
              <a:spcAft>
                <a:spcPts val="0"/>
              </a:spcAft>
              <a:buClr>
                <a:srgbClr val="5D5D5D"/>
              </a:buClr>
              <a:buSzPct val="108108"/>
              <a:buNone/>
            </a:pPr>
            <a:r>
              <a:rPr lang="en-US" dirty="0">
                <a:solidFill>
                  <a:srgbClr val="262626"/>
                </a:solidFill>
              </a:rPr>
              <a:t>Graph-based SLAM algorithms</a:t>
            </a:r>
          </a:p>
          <a:p>
            <a:pPr marL="0" lvl="0" indent="0" algn="ctr" rtl="0">
              <a:lnSpc>
                <a:spcPct val="90000"/>
              </a:lnSpc>
              <a:spcBef>
                <a:spcPts val="0"/>
              </a:spcBef>
              <a:spcAft>
                <a:spcPts val="0"/>
              </a:spcAft>
              <a:buClr>
                <a:srgbClr val="5D5D5D"/>
              </a:buClr>
              <a:buSzPct val="108108"/>
              <a:buNone/>
            </a:pPr>
            <a:r>
              <a:rPr lang="en-US" altLang="zh-CN" dirty="0">
                <a:solidFill>
                  <a:srgbClr val="262626"/>
                </a:solidFill>
              </a:rPr>
              <a:t>under Popular Frameworks</a:t>
            </a:r>
            <a:endParaRPr dirty="0">
              <a:solidFill>
                <a:srgbClr val="262626"/>
              </a:solidFill>
            </a:endParaRPr>
          </a:p>
        </p:txBody>
      </p:sp>
      <p:sp>
        <p:nvSpPr>
          <p:cNvPr id="117" name="Google Shape;117;p1"/>
          <p:cNvSpPr txBox="1">
            <a:spLocks noGrp="1"/>
          </p:cNvSpPr>
          <p:nvPr>
            <p:ph type="body" idx="2"/>
          </p:nvPr>
        </p:nvSpPr>
        <p:spPr>
          <a:xfrm>
            <a:off x="5282125" y="3853950"/>
            <a:ext cx="1185900" cy="1017600"/>
          </a:xfrm>
          <a:prstGeom prst="rect">
            <a:avLst/>
          </a:prstGeom>
          <a:noFill/>
          <a:ln>
            <a:noFill/>
          </a:ln>
        </p:spPr>
        <p:txBody>
          <a:bodyPr spcFirstLastPara="1" wrap="square" lIns="34275" tIns="34275" rIns="34275" bIns="34275" anchor="t" anchorCtr="0">
            <a:normAutofit/>
          </a:bodyPr>
          <a:lstStyle/>
          <a:p>
            <a:pPr marL="0" lvl="0" indent="0" algn="l" rtl="0">
              <a:lnSpc>
                <a:spcPct val="115000"/>
              </a:lnSpc>
              <a:spcBef>
                <a:spcPts val="0"/>
              </a:spcBef>
              <a:spcAft>
                <a:spcPts val="0"/>
              </a:spcAft>
              <a:buClr>
                <a:srgbClr val="5D5D5D"/>
              </a:buClr>
              <a:buSzPts val="1400"/>
              <a:buFont typeface="Arial"/>
              <a:buNone/>
            </a:pPr>
            <a:r>
              <a:rPr lang="en-US" sz="1400" b="0"/>
              <a:t>Tianxiang Lin</a:t>
            </a:r>
            <a:endParaRPr sz="1400" b="0"/>
          </a:p>
          <a:p>
            <a:pPr marL="0" lvl="0" indent="0" algn="l" rtl="0">
              <a:lnSpc>
                <a:spcPct val="115000"/>
              </a:lnSpc>
              <a:spcBef>
                <a:spcPts val="0"/>
              </a:spcBef>
              <a:spcAft>
                <a:spcPts val="0"/>
              </a:spcAft>
              <a:buClr>
                <a:srgbClr val="5D5D5D"/>
              </a:buClr>
              <a:buSzPts val="1400"/>
              <a:buNone/>
            </a:pPr>
            <a:r>
              <a:rPr lang="en-US" sz="1400" b="0"/>
              <a:t>Ben Zhou</a:t>
            </a:r>
            <a:endParaRPr sz="1400" b="0"/>
          </a:p>
          <a:p>
            <a:pPr marL="0" lvl="0" indent="0" algn="l" rtl="0">
              <a:lnSpc>
                <a:spcPct val="115000"/>
              </a:lnSpc>
              <a:spcBef>
                <a:spcPts val="0"/>
              </a:spcBef>
              <a:spcAft>
                <a:spcPts val="0"/>
              </a:spcAft>
              <a:buClr>
                <a:srgbClr val="5D5D5D"/>
              </a:buClr>
              <a:buSzPts val="1400"/>
              <a:buNone/>
            </a:pPr>
            <a:r>
              <a:rPr lang="en-US" sz="1400" b="0"/>
              <a:t>Qishun Yu</a:t>
            </a:r>
            <a:endParaRPr sz="1400" b="0"/>
          </a:p>
          <a:p>
            <a:pPr marL="0" lvl="0" indent="0" algn="l" rtl="0">
              <a:lnSpc>
                <a:spcPct val="115000"/>
              </a:lnSpc>
              <a:spcBef>
                <a:spcPts val="0"/>
              </a:spcBef>
              <a:spcAft>
                <a:spcPts val="0"/>
              </a:spcAft>
              <a:buClr>
                <a:srgbClr val="5D5D5D"/>
              </a:buClr>
              <a:buSzPts val="1400"/>
              <a:buFont typeface="Arial"/>
              <a:buNone/>
            </a:pPr>
            <a:endParaRPr sz="1400" b="0"/>
          </a:p>
        </p:txBody>
      </p:sp>
      <p:sp>
        <p:nvSpPr>
          <p:cNvPr id="118" name="Google Shape;118;p1"/>
          <p:cNvSpPr txBox="1">
            <a:spLocks noGrp="1"/>
          </p:cNvSpPr>
          <p:nvPr>
            <p:ph type="body" idx="3"/>
          </p:nvPr>
        </p:nvSpPr>
        <p:spPr>
          <a:xfrm>
            <a:off x="4299350" y="2957750"/>
            <a:ext cx="4298100" cy="484800"/>
          </a:xfrm>
          <a:prstGeom prst="rect">
            <a:avLst/>
          </a:prstGeom>
          <a:noFill/>
          <a:ln>
            <a:noFill/>
          </a:ln>
        </p:spPr>
        <p:txBody>
          <a:bodyPr spcFirstLastPara="1" wrap="square" lIns="34275" tIns="34275" rIns="34275" bIns="34275" anchor="t" anchorCtr="0">
            <a:noAutofit/>
          </a:bodyPr>
          <a:lstStyle/>
          <a:p>
            <a:pPr marL="0" lvl="0" indent="0" algn="ctr" rtl="0">
              <a:lnSpc>
                <a:spcPct val="115000"/>
              </a:lnSpc>
              <a:spcBef>
                <a:spcPts val="0"/>
              </a:spcBef>
              <a:spcAft>
                <a:spcPts val="0"/>
              </a:spcAft>
              <a:buClr>
                <a:srgbClr val="5D5D5D"/>
              </a:buClr>
              <a:buSzPts val="1200"/>
              <a:buNone/>
            </a:pPr>
            <a:r>
              <a:rPr lang="en-US" sz="1800" b="1"/>
              <a:t>16833 Project Final Presentation </a:t>
            </a:r>
            <a:endParaRPr sz="1800" b="1"/>
          </a:p>
          <a:p>
            <a:pPr marL="0" lvl="0" indent="0" algn="ctr" rtl="0">
              <a:lnSpc>
                <a:spcPct val="115000"/>
              </a:lnSpc>
              <a:spcBef>
                <a:spcPts val="0"/>
              </a:spcBef>
              <a:spcAft>
                <a:spcPts val="0"/>
              </a:spcAft>
              <a:buClr>
                <a:srgbClr val="5D5D5D"/>
              </a:buClr>
              <a:buSzPts val="1200"/>
              <a:buNone/>
            </a:pPr>
            <a:r>
              <a:rPr lang="en-US" sz="1800" b="1"/>
              <a:t>2021/05/05</a:t>
            </a:r>
            <a:endParaRPr sz="2000"/>
          </a:p>
        </p:txBody>
      </p:sp>
      <p:sp>
        <p:nvSpPr>
          <p:cNvPr id="119" name="Google Shape;119;p1"/>
          <p:cNvSpPr txBox="1">
            <a:spLocks noGrp="1"/>
          </p:cNvSpPr>
          <p:nvPr>
            <p:ph type="body" idx="2"/>
          </p:nvPr>
        </p:nvSpPr>
        <p:spPr>
          <a:xfrm>
            <a:off x="6601850" y="3853950"/>
            <a:ext cx="1587600" cy="757500"/>
          </a:xfrm>
          <a:prstGeom prst="rect">
            <a:avLst/>
          </a:prstGeom>
          <a:noFill/>
          <a:ln>
            <a:noFill/>
          </a:ln>
        </p:spPr>
        <p:txBody>
          <a:bodyPr spcFirstLastPara="1" wrap="square" lIns="34275" tIns="34275" rIns="34275" bIns="34275" anchor="t" anchorCtr="0">
            <a:normAutofit/>
          </a:bodyPr>
          <a:lstStyle/>
          <a:p>
            <a:pPr marL="0" lvl="0" indent="0" algn="l" rtl="0">
              <a:lnSpc>
                <a:spcPct val="115000"/>
              </a:lnSpc>
              <a:spcBef>
                <a:spcPts val="0"/>
              </a:spcBef>
              <a:spcAft>
                <a:spcPts val="0"/>
              </a:spcAft>
              <a:buClr>
                <a:srgbClr val="5D5D5D"/>
              </a:buClr>
              <a:buSzPts val="1400"/>
              <a:buNone/>
            </a:pPr>
            <a:r>
              <a:rPr lang="en-US" sz="1400" b="0"/>
              <a:t>Jiayin Xia</a:t>
            </a:r>
            <a:endParaRPr sz="1400" b="0"/>
          </a:p>
          <a:p>
            <a:pPr marL="0" lvl="0" indent="0" algn="l" rtl="0">
              <a:lnSpc>
                <a:spcPct val="115000"/>
              </a:lnSpc>
              <a:spcBef>
                <a:spcPts val="0"/>
              </a:spcBef>
              <a:spcAft>
                <a:spcPts val="0"/>
              </a:spcAft>
              <a:buClr>
                <a:srgbClr val="5D5D5D"/>
              </a:buClr>
              <a:buSzPts val="1400"/>
              <a:buNone/>
            </a:pPr>
            <a:r>
              <a:rPr lang="en-US" sz="1400" b="0"/>
              <a:t>Kerou Zhang</a:t>
            </a:r>
            <a:endParaRPr sz="1400" b="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75EF4165-4503-40BD-B849-2C57DDF1E0A8}"/>
              </a:ext>
            </a:extLst>
          </p:cNvPr>
          <p:cNvSpPr>
            <a:spLocks noGrp="1"/>
          </p:cNvSpPr>
          <p:nvPr>
            <p:ph type="title"/>
          </p:nvPr>
        </p:nvSpPr>
        <p:spPr/>
        <p:txBody>
          <a:bodyPr/>
          <a:lstStyle/>
          <a:p>
            <a:r>
              <a:rPr lang="en-US" altLang="zh-CN" dirty="0"/>
              <a:t>Experiment 1: How do different noise and poor initial estimate affect optimization algorithms?</a:t>
            </a:r>
            <a:endParaRPr lang="zh-CN" altLang="en-US" dirty="0"/>
          </a:p>
        </p:txBody>
      </p:sp>
      <p:pic>
        <p:nvPicPr>
          <p:cNvPr id="7" name="图片 6" descr="图片包含 图表&#10;&#10;描述已自动生成">
            <a:extLst>
              <a:ext uri="{FF2B5EF4-FFF2-40B4-BE49-F238E27FC236}">
                <a16:creationId xmlns:a16="http://schemas.microsoft.com/office/drawing/2014/main" id="{6F9D075B-0BC6-4E2F-B8D5-10518051C533}"/>
              </a:ext>
            </a:extLst>
          </p:cNvPr>
          <p:cNvPicPr>
            <a:picLocks noChangeAspect="1"/>
          </p:cNvPicPr>
          <p:nvPr/>
        </p:nvPicPr>
        <p:blipFill>
          <a:blip r:embed="rId3"/>
          <a:stretch>
            <a:fillRect/>
          </a:stretch>
        </p:blipFill>
        <p:spPr>
          <a:xfrm>
            <a:off x="137160" y="1131607"/>
            <a:ext cx="2400000" cy="1800000"/>
          </a:xfrm>
          <a:prstGeom prst="rect">
            <a:avLst/>
          </a:prstGeom>
        </p:spPr>
      </p:pic>
      <p:pic>
        <p:nvPicPr>
          <p:cNvPr id="9" name="图片 8" descr="图表, 折线图&#10;&#10;描述已自动生成">
            <a:extLst>
              <a:ext uri="{FF2B5EF4-FFF2-40B4-BE49-F238E27FC236}">
                <a16:creationId xmlns:a16="http://schemas.microsoft.com/office/drawing/2014/main" id="{99734AB7-B50A-48D4-8396-9EA1A98FC024}"/>
              </a:ext>
            </a:extLst>
          </p:cNvPr>
          <p:cNvPicPr>
            <a:picLocks noChangeAspect="1"/>
          </p:cNvPicPr>
          <p:nvPr/>
        </p:nvPicPr>
        <p:blipFill>
          <a:blip r:embed="rId4"/>
          <a:stretch>
            <a:fillRect/>
          </a:stretch>
        </p:blipFill>
        <p:spPr>
          <a:xfrm>
            <a:off x="2309160" y="1131607"/>
            <a:ext cx="2400000" cy="1800000"/>
          </a:xfrm>
          <a:prstGeom prst="rect">
            <a:avLst/>
          </a:prstGeom>
        </p:spPr>
      </p:pic>
      <p:pic>
        <p:nvPicPr>
          <p:cNvPr id="11" name="图片 10">
            <a:extLst>
              <a:ext uri="{FF2B5EF4-FFF2-40B4-BE49-F238E27FC236}">
                <a16:creationId xmlns:a16="http://schemas.microsoft.com/office/drawing/2014/main" id="{246A4DDA-F529-4675-BF44-CC364A69DDC6}"/>
              </a:ext>
            </a:extLst>
          </p:cNvPr>
          <p:cNvPicPr>
            <a:picLocks noChangeAspect="1"/>
          </p:cNvPicPr>
          <p:nvPr/>
        </p:nvPicPr>
        <p:blipFill>
          <a:blip r:embed="rId5"/>
          <a:srcRect/>
          <a:stretch/>
        </p:blipFill>
        <p:spPr>
          <a:xfrm>
            <a:off x="4481160" y="1131607"/>
            <a:ext cx="2400000" cy="1800000"/>
          </a:xfrm>
          <a:prstGeom prst="rect">
            <a:avLst/>
          </a:prstGeom>
        </p:spPr>
      </p:pic>
      <p:pic>
        <p:nvPicPr>
          <p:cNvPr id="13" name="图片 12">
            <a:extLst>
              <a:ext uri="{FF2B5EF4-FFF2-40B4-BE49-F238E27FC236}">
                <a16:creationId xmlns:a16="http://schemas.microsoft.com/office/drawing/2014/main" id="{5F7BFAEE-CE1E-4787-BE6D-2E4B5F56445F}"/>
              </a:ext>
            </a:extLst>
          </p:cNvPr>
          <p:cNvPicPr>
            <a:picLocks noChangeAspect="1"/>
          </p:cNvPicPr>
          <p:nvPr/>
        </p:nvPicPr>
        <p:blipFill>
          <a:blip r:embed="rId6"/>
          <a:srcRect/>
          <a:stretch/>
        </p:blipFill>
        <p:spPr>
          <a:xfrm>
            <a:off x="6653160" y="1131607"/>
            <a:ext cx="2400000" cy="1800000"/>
          </a:xfrm>
          <a:prstGeom prst="rect">
            <a:avLst/>
          </a:prstGeom>
        </p:spPr>
      </p:pic>
      <p:pic>
        <p:nvPicPr>
          <p:cNvPr id="10" name="图片 9">
            <a:extLst>
              <a:ext uri="{FF2B5EF4-FFF2-40B4-BE49-F238E27FC236}">
                <a16:creationId xmlns:a16="http://schemas.microsoft.com/office/drawing/2014/main" id="{015B3613-4BC6-4FFD-ADEE-91EC079BFF64}"/>
              </a:ext>
            </a:extLst>
          </p:cNvPr>
          <p:cNvPicPr>
            <a:picLocks noChangeAspect="1"/>
          </p:cNvPicPr>
          <p:nvPr/>
        </p:nvPicPr>
        <p:blipFill>
          <a:blip r:embed="rId7"/>
          <a:srcRect/>
          <a:stretch/>
        </p:blipFill>
        <p:spPr>
          <a:xfrm>
            <a:off x="137160" y="2963262"/>
            <a:ext cx="2400000" cy="1800000"/>
          </a:xfrm>
          <a:prstGeom prst="rect">
            <a:avLst/>
          </a:prstGeom>
        </p:spPr>
      </p:pic>
      <p:pic>
        <p:nvPicPr>
          <p:cNvPr id="12" name="图片 11">
            <a:extLst>
              <a:ext uri="{FF2B5EF4-FFF2-40B4-BE49-F238E27FC236}">
                <a16:creationId xmlns:a16="http://schemas.microsoft.com/office/drawing/2014/main" id="{86B3EAF1-EEB1-4A8B-A1A1-4CD944358B1C}"/>
              </a:ext>
            </a:extLst>
          </p:cNvPr>
          <p:cNvPicPr>
            <a:picLocks noChangeAspect="1"/>
          </p:cNvPicPr>
          <p:nvPr/>
        </p:nvPicPr>
        <p:blipFill>
          <a:blip r:embed="rId8"/>
          <a:srcRect/>
          <a:stretch/>
        </p:blipFill>
        <p:spPr>
          <a:xfrm>
            <a:off x="2309160" y="2963262"/>
            <a:ext cx="2400000" cy="1800000"/>
          </a:xfrm>
          <a:prstGeom prst="rect">
            <a:avLst/>
          </a:prstGeom>
        </p:spPr>
      </p:pic>
      <p:pic>
        <p:nvPicPr>
          <p:cNvPr id="14" name="图片 13">
            <a:extLst>
              <a:ext uri="{FF2B5EF4-FFF2-40B4-BE49-F238E27FC236}">
                <a16:creationId xmlns:a16="http://schemas.microsoft.com/office/drawing/2014/main" id="{3447EFB6-B8CF-479E-8B68-D295A119AE7F}"/>
              </a:ext>
            </a:extLst>
          </p:cNvPr>
          <p:cNvPicPr>
            <a:picLocks noChangeAspect="1"/>
          </p:cNvPicPr>
          <p:nvPr/>
        </p:nvPicPr>
        <p:blipFill>
          <a:blip r:embed="rId9"/>
          <a:srcRect/>
          <a:stretch/>
        </p:blipFill>
        <p:spPr>
          <a:xfrm>
            <a:off x="4481160" y="2963262"/>
            <a:ext cx="2400000" cy="1800000"/>
          </a:xfrm>
          <a:prstGeom prst="rect">
            <a:avLst/>
          </a:prstGeom>
        </p:spPr>
      </p:pic>
      <p:pic>
        <p:nvPicPr>
          <p:cNvPr id="16" name="图片 15">
            <a:extLst>
              <a:ext uri="{FF2B5EF4-FFF2-40B4-BE49-F238E27FC236}">
                <a16:creationId xmlns:a16="http://schemas.microsoft.com/office/drawing/2014/main" id="{0CC7FAC7-ADEA-4A09-A024-F9D4BDEC6F59}"/>
              </a:ext>
            </a:extLst>
          </p:cNvPr>
          <p:cNvPicPr>
            <a:picLocks noChangeAspect="1"/>
          </p:cNvPicPr>
          <p:nvPr/>
        </p:nvPicPr>
        <p:blipFill>
          <a:blip r:embed="rId10"/>
          <a:srcRect/>
          <a:stretch/>
        </p:blipFill>
        <p:spPr>
          <a:xfrm>
            <a:off x="6653160" y="2963262"/>
            <a:ext cx="2400000" cy="1800000"/>
          </a:xfrm>
          <a:prstGeom prst="rect">
            <a:avLst/>
          </a:prstGeom>
        </p:spPr>
      </p:pic>
    </p:spTree>
    <p:extLst>
      <p:ext uri="{BB962C8B-B14F-4D97-AF65-F5344CB8AC3E}">
        <p14:creationId xmlns:p14="http://schemas.microsoft.com/office/powerpoint/2010/main" val="961706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75EF4165-4503-40BD-B849-2C57DDF1E0A8}"/>
              </a:ext>
            </a:extLst>
          </p:cNvPr>
          <p:cNvSpPr>
            <a:spLocks noGrp="1"/>
          </p:cNvSpPr>
          <p:nvPr>
            <p:ph type="title"/>
          </p:nvPr>
        </p:nvSpPr>
        <p:spPr/>
        <p:txBody>
          <a:bodyPr/>
          <a:lstStyle/>
          <a:p>
            <a:r>
              <a:rPr lang="en-US" altLang="zh-CN" dirty="0"/>
              <a:t>Experiment 1: How do different noise and poor initial estimate affect optimization algorithms?</a:t>
            </a:r>
            <a:endParaRPr lang="zh-CN" altLang="en-US" dirty="0"/>
          </a:p>
        </p:txBody>
      </p:sp>
      <p:pic>
        <p:nvPicPr>
          <p:cNvPr id="9" name="图片 8">
            <a:extLst>
              <a:ext uri="{FF2B5EF4-FFF2-40B4-BE49-F238E27FC236}">
                <a16:creationId xmlns:a16="http://schemas.microsoft.com/office/drawing/2014/main" id="{99734AB7-B50A-48D4-8396-9EA1A98FC024}"/>
              </a:ext>
            </a:extLst>
          </p:cNvPr>
          <p:cNvPicPr>
            <a:picLocks noChangeAspect="1"/>
          </p:cNvPicPr>
          <p:nvPr/>
        </p:nvPicPr>
        <p:blipFill>
          <a:blip r:embed="rId3"/>
          <a:srcRect/>
          <a:stretch/>
        </p:blipFill>
        <p:spPr>
          <a:xfrm>
            <a:off x="457200" y="1124111"/>
            <a:ext cx="2400000" cy="1800000"/>
          </a:xfrm>
          <a:prstGeom prst="rect">
            <a:avLst/>
          </a:prstGeom>
        </p:spPr>
      </p:pic>
      <p:pic>
        <p:nvPicPr>
          <p:cNvPr id="11" name="图片 10">
            <a:extLst>
              <a:ext uri="{FF2B5EF4-FFF2-40B4-BE49-F238E27FC236}">
                <a16:creationId xmlns:a16="http://schemas.microsoft.com/office/drawing/2014/main" id="{246A4DDA-F529-4675-BF44-CC364A69DDC6}"/>
              </a:ext>
            </a:extLst>
          </p:cNvPr>
          <p:cNvPicPr>
            <a:picLocks noChangeAspect="1"/>
          </p:cNvPicPr>
          <p:nvPr/>
        </p:nvPicPr>
        <p:blipFill>
          <a:blip r:embed="rId4"/>
          <a:srcRect/>
          <a:stretch/>
        </p:blipFill>
        <p:spPr>
          <a:xfrm>
            <a:off x="2865294" y="1134168"/>
            <a:ext cx="2400000" cy="1800000"/>
          </a:xfrm>
          <a:prstGeom prst="rect">
            <a:avLst/>
          </a:prstGeom>
        </p:spPr>
      </p:pic>
      <p:pic>
        <p:nvPicPr>
          <p:cNvPr id="15" name="图片 14" descr="图表, 折线图&#10;&#10;描述已自动生成">
            <a:extLst>
              <a:ext uri="{FF2B5EF4-FFF2-40B4-BE49-F238E27FC236}">
                <a16:creationId xmlns:a16="http://schemas.microsoft.com/office/drawing/2014/main" id="{9A965AAB-F291-41F5-95B7-32C002CA42C2}"/>
              </a:ext>
            </a:extLst>
          </p:cNvPr>
          <p:cNvPicPr>
            <a:picLocks noChangeAspect="1"/>
          </p:cNvPicPr>
          <p:nvPr/>
        </p:nvPicPr>
        <p:blipFill>
          <a:blip r:embed="rId5"/>
          <a:stretch>
            <a:fillRect/>
          </a:stretch>
        </p:blipFill>
        <p:spPr>
          <a:xfrm>
            <a:off x="465294" y="2818877"/>
            <a:ext cx="2400000" cy="1800000"/>
          </a:xfrm>
          <a:prstGeom prst="rect">
            <a:avLst/>
          </a:prstGeom>
        </p:spPr>
      </p:pic>
      <p:pic>
        <p:nvPicPr>
          <p:cNvPr id="17" name="图片 16" descr="图表, 折线图&#10;&#10;描述已自动生成">
            <a:extLst>
              <a:ext uri="{FF2B5EF4-FFF2-40B4-BE49-F238E27FC236}">
                <a16:creationId xmlns:a16="http://schemas.microsoft.com/office/drawing/2014/main" id="{8AF56536-ADC8-4D63-AF6E-D2759C9827FE}"/>
              </a:ext>
            </a:extLst>
          </p:cNvPr>
          <p:cNvPicPr>
            <a:picLocks noChangeAspect="1"/>
          </p:cNvPicPr>
          <p:nvPr/>
        </p:nvPicPr>
        <p:blipFill>
          <a:blip r:embed="rId6"/>
          <a:stretch>
            <a:fillRect/>
          </a:stretch>
        </p:blipFill>
        <p:spPr>
          <a:xfrm>
            <a:off x="2857200" y="2818877"/>
            <a:ext cx="2400000" cy="1800000"/>
          </a:xfrm>
          <a:prstGeom prst="rect">
            <a:avLst/>
          </a:prstGeom>
        </p:spPr>
      </p:pic>
      <p:sp>
        <p:nvSpPr>
          <p:cNvPr id="7" name="文本占位符 2">
            <a:extLst>
              <a:ext uri="{FF2B5EF4-FFF2-40B4-BE49-F238E27FC236}">
                <a16:creationId xmlns:a16="http://schemas.microsoft.com/office/drawing/2014/main" id="{8C201AAE-4054-40B9-A87F-E84710A26AEA}"/>
              </a:ext>
            </a:extLst>
          </p:cNvPr>
          <p:cNvSpPr txBox="1">
            <a:spLocks/>
          </p:cNvSpPr>
          <p:nvPr/>
        </p:nvSpPr>
        <p:spPr>
          <a:xfrm>
            <a:off x="4975412" y="1352550"/>
            <a:ext cx="3797541" cy="34290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14350" indent="-285750">
              <a:buClr>
                <a:srgbClr val="C00000"/>
              </a:buClr>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Gauss-Newton Law has the quickest convergent speed but may show sawtooth-like behavior.</a:t>
            </a:r>
          </a:p>
          <a:p>
            <a:pPr marL="228600">
              <a:buClr>
                <a:srgbClr val="C00000"/>
              </a:buClr>
            </a:pPr>
            <a:endParaRPr lang="en-US" altLang="zh-CN" sz="1800" dirty="0">
              <a:latin typeface="Times New Roman" panose="02020603050405020304" pitchFamily="18" charset="0"/>
              <a:cs typeface="Times New Roman" panose="02020603050405020304" pitchFamily="18" charset="0"/>
            </a:endParaRPr>
          </a:p>
          <a:p>
            <a:pPr marL="514350" indent="-285750">
              <a:buClr>
                <a:srgbClr val="0070C0"/>
              </a:buClr>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Dog-log sometimes uses GN for convergence, so their curves are similar.</a:t>
            </a:r>
          </a:p>
          <a:p>
            <a:pPr marL="514350" indent="-285750">
              <a:buClr>
                <a:srgbClr val="0070C0"/>
              </a:buClr>
              <a:buFont typeface="Wingdings" panose="05000000000000000000" pitchFamily="2" charset="2"/>
              <a:buChar char="l"/>
            </a:pPr>
            <a:endParaRPr lang="en-US" altLang="zh-CN" sz="1800" dirty="0">
              <a:latin typeface="Times New Roman" panose="02020603050405020304" pitchFamily="18" charset="0"/>
              <a:cs typeface="Times New Roman" panose="02020603050405020304" pitchFamily="18" charset="0"/>
            </a:endParaRPr>
          </a:p>
          <a:p>
            <a:pPr marL="514350" indent="-285750">
              <a:buClr>
                <a:srgbClr val="C00000"/>
              </a:buClr>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Chi2 cannot become zero when initial guesses are bad.</a:t>
            </a:r>
          </a:p>
        </p:txBody>
      </p:sp>
    </p:spTree>
    <p:extLst>
      <p:ext uri="{BB962C8B-B14F-4D97-AF65-F5344CB8AC3E}">
        <p14:creationId xmlns:p14="http://schemas.microsoft.com/office/powerpoint/2010/main" val="803385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graphicFrame>
        <p:nvGraphicFramePr>
          <p:cNvPr id="218" name="Google Shape;218;p38"/>
          <p:cNvGraphicFramePr/>
          <p:nvPr>
            <p:extLst>
              <p:ext uri="{D42A27DB-BD31-4B8C-83A1-F6EECF244321}">
                <p14:modId xmlns:p14="http://schemas.microsoft.com/office/powerpoint/2010/main" val="3061830900"/>
              </p:ext>
            </p:extLst>
          </p:nvPr>
        </p:nvGraphicFramePr>
        <p:xfrm>
          <a:off x="457200" y="1147683"/>
          <a:ext cx="4317167" cy="2929641"/>
        </p:xfrm>
        <a:graphic>
          <a:graphicData uri="http://schemas.openxmlformats.org/drawingml/2006/chart">
            <c:chart xmlns:c="http://schemas.openxmlformats.org/drawingml/2006/chart" xmlns:r="http://schemas.openxmlformats.org/officeDocument/2006/relationships" r:id="rId3"/>
          </a:graphicData>
        </a:graphic>
      </p:graphicFrame>
      <p:pic>
        <p:nvPicPr>
          <p:cNvPr id="219" name="Google Shape;219;p38"/>
          <p:cNvPicPr preferRelativeResize="0">
            <a:picLocks noChangeAspect="1"/>
          </p:cNvPicPr>
          <p:nvPr/>
        </p:nvPicPr>
        <p:blipFill>
          <a:blip r:embed="rId4"/>
          <a:srcRect/>
          <a:stretch/>
        </p:blipFill>
        <p:spPr>
          <a:xfrm>
            <a:off x="4756754" y="1390014"/>
            <a:ext cx="2160000" cy="2160000"/>
          </a:xfrm>
          <a:prstGeom prst="rect">
            <a:avLst/>
          </a:prstGeom>
          <a:noFill/>
          <a:ln>
            <a:noFill/>
          </a:ln>
        </p:spPr>
      </p:pic>
      <p:pic>
        <p:nvPicPr>
          <p:cNvPr id="220" name="Google Shape;220;p38"/>
          <p:cNvPicPr preferRelativeResize="0">
            <a:picLocks noChangeAspect="1"/>
          </p:cNvPicPr>
          <p:nvPr/>
        </p:nvPicPr>
        <p:blipFill>
          <a:blip r:embed="rId5"/>
          <a:srcRect/>
          <a:stretch/>
        </p:blipFill>
        <p:spPr>
          <a:xfrm>
            <a:off x="6916754" y="1390014"/>
            <a:ext cx="2160000" cy="2160000"/>
          </a:xfrm>
          <a:prstGeom prst="rect">
            <a:avLst/>
          </a:prstGeom>
          <a:noFill/>
          <a:ln>
            <a:noFill/>
          </a:ln>
        </p:spPr>
      </p:pic>
      <p:sp>
        <p:nvSpPr>
          <p:cNvPr id="221" name="Google Shape;221;p38"/>
          <p:cNvSpPr txBox="1"/>
          <p:nvPr/>
        </p:nvSpPr>
        <p:spPr>
          <a:xfrm>
            <a:off x="5059691" y="3550014"/>
            <a:ext cx="1626973" cy="338554"/>
          </a:xfrm>
          <a:prstGeom prst="rect">
            <a:avLst/>
          </a:prstGeom>
          <a:noFill/>
          <a:ln>
            <a:noFill/>
          </a:ln>
        </p:spPr>
        <p:txBody>
          <a:bodyPr spcFirstLastPara="1" wrap="square" lIns="91425" tIns="45700" rIns="91425" bIns="45700" anchor="t" anchorCtr="0">
            <a:spAutoFit/>
          </a:bodyPr>
          <a:lstStyle/>
          <a:p>
            <a:pPr marL="139700" marR="0" lvl="0" indent="0" algn="l" rtl="0">
              <a:lnSpc>
                <a:spcPct val="100000"/>
              </a:lnSpc>
              <a:spcBef>
                <a:spcPts val="0"/>
              </a:spcBef>
              <a:spcAft>
                <a:spcPts val="0"/>
              </a:spcAft>
              <a:buNone/>
            </a:pPr>
            <a:r>
              <a:rPr lang="en-US" sz="1600" b="0" i="0" u="none" strike="noStrike" cap="none" dirty="0">
                <a:solidFill>
                  <a:schemeClr val="dk1"/>
                </a:solidFill>
                <a:latin typeface="Times New Roman"/>
                <a:ea typeface="Times New Roman"/>
                <a:cs typeface="Times New Roman"/>
                <a:sym typeface="Times New Roman"/>
              </a:rPr>
              <a:t>Huber Kernel</a:t>
            </a:r>
            <a:endParaRPr dirty="0"/>
          </a:p>
        </p:txBody>
      </p:sp>
      <p:sp>
        <p:nvSpPr>
          <p:cNvPr id="222" name="Google Shape;222;p38"/>
          <p:cNvSpPr txBox="1"/>
          <p:nvPr/>
        </p:nvSpPr>
        <p:spPr>
          <a:xfrm>
            <a:off x="7383084" y="3550014"/>
            <a:ext cx="1227339" cy="338554"/>
          </a:xfrm>
          <a:prstGeom prst="rect">
            <a:avLst/>
          </a:prstGeom>
          <a:noFill/>
          <a:ln>
            <a:noFill/>
          </a:ln>
        </p:spPr>
        <p:txBody>
          <a:bodyPr spcFirstLastPara="1" wrap="square" lIns="91425" tIns="45700" rIns="91425" bIns="45700" anchor="t" anchorCtr="0">
            <a:spAutoFit/>
          </a:bodyPr>
          <a:lstStyle/>
          <a:p>
            <a:pPr marL="139700" marR="0" lvl="0" indent="0" algn="l" rtl="0">
              <a:lnSpc>
                <a:spcPct val="100000"/>
              </a:lnSpc>
              <a:spcBef>
                <a:spcPts val="0"/>
              </a:spcBef>
              <a:spcAft>
                <a:spcPts val="0"/>
              </a:spcAft>
              <a:buNone/>
            </a:pPr>
            <a:r>
              <a:rPr lang="en-US" sz="1600" b="0" i="0" u="none" strike="noStrike" cap="none">
                <a:solidFill>
                  <a:schemeClr val="dk1"/>
                </a:solidFill>
                <a:latin typeface="Times New Roman"/>
                <a:ea typeface="Times New Roman"/>
                <a:cs typeface="Times New Roman"/>
                <a:sym typeface="Times New Roman"/>
              </a:rPr>
              <a:t>No Kernel</a:t>
            </a:r>
            <a:endParaRPr/>
          </a:p>
        </p:txBody>
      </p:sp>
      <p:sp>
        <p:nvSpPr>
          <p:cNvPr id="12" name="标题 4">
            <a:extLst>
              <a:ext uri="{FF2B5EF4-FFF2-40B4-BE49-F238E27FC236}">
                <a16:creationId xmlns:a16="http://schemas.microsoft.com/office/drawing/2014/main" id="{B0BCB929-AAAB-4337-89E2-614C1B107480}"/>
              </a:ext>
            </a:extLst>
          </p:cNvPr>
          <p:cNvSpPr>
            <a:spLocks noGrp="1"/>
          </p:cNvSpPr>
          <p:nvPr>
            <p:ph type="title"/>
          </p:nvPr>
        </p:nvSpPr>
        <p:spPr>
          <a:xfrm>
            <a:off x="457200" y="361950"/>
            <a:ext cx="8229600" cy="609600"/>
          </a:xfrm>
        </p:spPr>
        <p:txBody>
          <a:bodyPr/>
          <a:lstStyle/>
          <a:p>
            <a:r>
              <a:rPr lang="en-US" altLang="zh-CN" dirty="0"/>
              <a:t>Experiment 2: How does Huber kernel react on poor initial estimates?</a:t>
            </a:r>
            <a:endParaRPr lang="zh-CN" alt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75EF4165-4503-40BD-B849-2C57DDF1E0A8}"/>
              </a:ext>
            </a:extLst>
          </p:cNvPr>
          <p:cNvSpPr>
            <a:spLocks noGrp="1"/>
          </p:cNvSpPr>
          <p:nvPr>
            <p:ph type="title"/>
          </p:nvPr>
        </p:nvSpPr>
        <p:spPr/>
        <p:txBody>
          <a:bodyPr/>
          <a:lstStyle/>
          <a:p>
            <a:r>
              <a:rPr lang="en-US" altLang="zh-CN" dirty="0"/>
              <a:t>Experiment 3: How do robust kernels react differently on close loop constraint outliers?</a:t>
            </a:r>
            <a:endParaRPr lang="zh-CN" altLang="en-US" dirty="0"/>
          </a:p>
        </p:txBody>
      </p:sp>
      <p:grpSp>
        <p:nvGrpSpPr>
          <p:cNvPr id="10" name="Google Shape;199;p36">
            <a:extLst>
              <a:ext uri="{FF2B5EF4-FFF2-40B4-BE49-F238E27FC236}">
                <a16:creationId xmlns:a16="http://schemas.microsoft.com/office/drawing/2014/main" id="{A44FCD3D-AFCB-4DE4-9E1E-E038B1D77418}"/>
              </a:ext>
            </a:extLst>
          </p:cNvPr>
          <p:cNvGrpSpPr/>
          <p:nvPr/>
        </p:nvGrpSpPr>
        <p:grpSpPr>
          <a:xfrm>
            <a:off x="615460" y="1178169"/>
            <a:ext cx="7165732" cy="3411416"/>
            <a:chOff x="-1160145" y="-233363"/>
            <a:chExt cx="11464291" cy="5610226"/>
          </a:xfrm>
        </p:grpSpPr>
        <p:graphicFrame>
          <p:nvGraphicFramePr>
            <p:cNvPr id="12" name="Google Shape;200;p36">
              <a:extLst>
                <a:ext uri="{FF2B5EF4-FFF2-40B4-BE49-F238E27FC236}">
                  <a16:creationId xmlns:a16="http://schemas.microsoft.com/office/drawing/2014/main" id="{0D853CAB-7C8F-4339-A824-5BFE3F08B471}"/>
                </a:ext>
              </a:extLst>
            </p:cNvPr>
            <p:cNvGraphicFramePr/>
            <p:nvPr>
              <p:extLst>
                <p:ext uri="{D42A27DB-BD31-4B8C-83A1-F6EECF244321}">
                  <p14:modId xmlns:p14="http://schemas.microsoft.com/office/powerpoint/2010/main" val="2777346821"/>
                </p:ext>
              </p:extLst>
            </p:nvPr>
          </p:nvGraphicFramePr>
          <p:xfrm>
            <a:off x="-1158243" y="-233363"/>
            <a:ext cx="5730240" cy="280987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Google Shape;201;p36">
              <a:extLst>
                <a:ext uri="{FF2B5EF4-FFF2-40B4-BE49-F238E27FC236}">
                  <a16:creationId xmlns:a16="http://schemas.microsoft.com/office/drawing/2014/main" id="{A631CA40-369C-429A-9104-5FFF19E0C102}"/>
                </a:ext>
              </a:extLst>
            </p:cNvPr>
            <p:cNvGraphicFramePr/>
            <p:nvPr/>
          </p:nvGraphicFramePr>
          <p:xfrm>
            <a:off x="4573906" y="-233362"/>
            <a:ext cx="5730240" cy="280987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6" name="Google Shape;202;p36">
              <a:extLst>
                <a:ext uri="{FF2B5EF4-FFF2-40B4-BE49-F238E27FC236}">
                  <a16:creationId xmlns:a16="http://schemas.microsoft.com/office/drawing/2014/main" id="{C00D4F5C-20C9-441D-985E-25E01C6489B2}"/>
                </a:ext>
              </a:extLst>
            </p:cNvPr>
            <p:cNvGraphicFramePr/>
            <p:nvPr/>
          </p:nvGraphicFramePr>
          <p:xfrm>
            <a:off x="-1160145" y="2576513"/>
            <a:ext cx="5730240" cy="280035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8" name="Google Shape;203;p36">
              <a:extLst>
                <a:ext uri="{FF2B5EF4-FFF2-40B4-BE49-F238E27FC236}">
                  <a16:creationId xmlns:a16="http://schemas.microsoft.com/office/drawing/2014/main" id="{8BB2DE92-AB26-4C5F-850E-7242DE919887}"/>
                </a:ext>
              </a:extLst>
            </p:cNvPr>
            <p:cNvGraphicFramePr/>
            <p:nvPr>
              <p:extLst>
                <p:ext uri="{D42A27DB-BD31-4B8C-83A1-F6EECF244321}">
                  <p14:modId xmlns:p14="http://schemas.microsoft.com/office/powerpoint/2010/main" val="350061325"/>
                </p:ext>
              </p:extLst>
            </p:nvPr>
          </p:nvGraphicFramePr>
          <p:xfrm>
            <a:off x="4573904" y="2576513"/>
            <a:ext cx="5730240" cy="2790825"/>
          </p:xfrm>
          <a:graphic>
            <a:graphicData uri="http://schemas.openxmlformats.org/drawingml/2006/chart">
              <c:chart xmlns:c="http://schemas.openxmlformats.org/drawingml/2006/chart" xmlns:r="http://schemas.openxmlformats.org/officeDocument/2006/relationships" r:id="rId6"/>
            </a:graphicData>
          </a:graphic>
        </p:graphicFrame>
      </p:grpSp>
    </p:spTree>
    <p:extLst>
      <p:ext uri="{BB962C8B-B14F-4D97-AF65-F5344CB8AC3E}">
        <p14:creationId xmlns:p14="http://schemas.microsoft.com/office/powerpoint/2010/main" val="11157047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grpSp>
        <p:nvGrpSpPr>
          <p:cNvPr id="189" name="Google Shape;189;p35"/>
          <p:cNvGrpSpPr/>
          <p:nvPr/>
        </p:nvGrpSpPr>
        <p:grpSpPr>
          <a:xfrm>
            <a:off x="1161288" y="1063424"/>
            <a:ext cx="6258691" cy="3016651"/>
            <a:chOff x="794448" y="794858"/>
            <a:chExt cx="7093602" cy="3419073"/>
          </a:xfrm>
        </p:grpSpPr>
        <p:pic>
          <p:nvPicPr>
            <p:cNvPr id="190" name="Google Shape;190;p35"/>
            <p:cNvPicPr preferRelativeResize="0"/>
            <p:nvPr/>
          </p:nvPicPr>
          <p:blipFill>
            <a:blip r:embed="rId3"/>
            <a:srcRect/>
            <a:stretch/>
          </p:blipFill>
          <p:spPr>
            <a:xfrm>
              <a:off x="4700089" y="794858"/>
              <a:ext cx="3187961" cy="3264193"/>
            </a:xfrm>
            <a:prstGeom prst="rect">
              <a:avLst/>
            </a:prstGeom>
            <a:noFill/>
            <a:ln>
              <a:noFill/>
            </a:ln>
          </p:spPr>
        </p:pic>
        <p:pic>
          <p:nvPicPr>
            <p:cNvPr id="191" name="Google Shape;191;p35"/>
            <p:cNvPicPr preferRelativeResize="0"/>
            <p:nvPr/>
          </p:nvPicPr>
          <p:blipFill>
            <a:blip r:embed="rId4"/>
            <a:srcRect/>
            <a:stretch/>
          </p:blipFill>
          <p:spPr>
            <a:xfrm>
              <a:off x="794448" y="794858"/>
              <a:ext cx="3990070" cy="3264193"/>
            </a:xfrm>
            <a:prstGeom prst="rect">
              <a:avLst/>
            </a:prstGeom>
            <a:noFill/>
            <a:ln>
              <a:noFill/>
            </a:ln>
          </p:spPr>
        </p:pic>
        <p:sp>
          <p:nvSpPr>
            <p:cNvPr id="192" name="Google Shape;192;p35"/>
            <p:cNvSpPr txBox="1"/>
            <p:nvPr/>
          </p:nvSpPr>
          <p:spPr>
            <a:xfrm>
              <a:off x="1975994" y="3919540"/>
              <a:ext cx="1626973" cy="279022"/>
            </a:xfrm>
            <a:prstGeom prst="rect">
              <a:avLst/>
            </a:prstGeom>
            <a:noFill/>
            <a:ln>
              <a:noFill/>
            </a:ln>
          </p:spPr>
          <p:txBody>
            <a:bodyPr spcFirstLastPara="1" wrap="square" lIns="91425" tIns="45700" rIns="91425" bIns="45700" anchor="t" anchorCtr="0">
              <a:spAutoFit/>
            </a:bodyPr>
            <a:lstStyle/>
            <a:p>
              <a:pPr marL="139700" marR="0" lvl="0" indent="0" algn="ctr" rtl="0">
                <a:lnSpc>
                  <a:spcPct val="100000"/>
                </a:lnSpc>
                <a:spcBef>
                  <a:spcPts val="0"/>
                </a:spcBef>
                <a:spcAft>
                  <a:spcPts val="0"/>
                </a:spcAft>
                <a:buNone/>
              </a:pPr>
              <a:r>
                <a:rPr lang="en-US" sz="1000" b="0" i="0" u="none" strike="noStrike" cap="none" dirty="0">
                  <a:solidFill>
                    <a:schemeClr val="dk1"/>
                  </a:solidFill>
                  <a:latin typeface="Times New Roman"/>
                  <a:ea typeface="Times New Roman"/>
                  <a:cs typeface="Times New Roman"/>
                  <a:sym typeface="Times New Roman"/>
                </a:rPr>
                <a:t>Ground Truth</a:t>
              </a:r>
              <a:endParaRPr dirty="0"/>
            </a:p>
          </p:txBody>
        </p:sp>
        <p:sp>
          <p:nvSpPr>
            <p:cNvPr id="193" name="Google Shape;193;p35"/>
            <p:cNvSpPr txBox="1"/>
            <p:nvPr/>
          </p:nvSpPr>
          <p:spPr>
            <a:xfrm>
              <a:off x="4764650" y="3934909"/>
              <a:ext cx="3058838" cy="279022"/>
            </a:xfrm>
            <a:prstGeom prst="rect">
              <a:avLst/>
            </a:prstGeom>
            <a:noFill/>
            <a:ln>
              <a:noFill/>
            </a:ln>
          </p:spPr>
          <p:txBody>
            <a:bodyPr spcFirstLastPara="1" wrap="square" lIns="91425" tIns="45700" rIns="91425" bIns="45700" anchor="t" anchorCtr="0">
              <a:spAutoFit/>
            </a:bodyPr>
            <a:lstStyle/>
            <a:p>
              <a:pPr marL="139700" marR="0" lvl="0" indent="0" algn="ctr" rtl="0">
                <a:lnSpc>
                  <a:spcPct val="100000"/>
                </a:lnSpc>
                <a:spcBef>
                  <a:spcPts val="0"/>
                </a:spcBef>
                <a:spcAft>
                  <a:spcPts val="0"/>
                </a:spcAft>
                <a:buNone/>
              </a:pPr>
              <a:r>
                <a:rPr lang="en-US" sz="1000" b="0" i="0" u="none" strike="noStrike" cap="none" dirty="0">
                  <a:solidFill>
                    <a:schemeClr val="dk1"/>
                  </a:solidFill>
                  <a:latin typeface="Times New Roman"/>
                  <a:ea typeface="Times New Roman"/>
                  <a:cs typeface="Times New Roman"/>
                  <a:sym typeface="Times New Roman"/>
                </a:rPr>
                <a:t>Optimized with 10 Incorrect Loop Closures</a:t>
              </a:r>
              <a:endParaRPr sz="1000" b="0" i="0" u="none" strike="noStrike" cap="none" dirty="0">
                <a:solidFill>
                  <a:schemeClr val="dk1"/>
                </a:solidFill>
                <a:latin typeface="Times New Roman"/>
                <a:ea typeface="Times New Roman"/>
                <a:cs typeface="Times New Roman"/>
                <a:sym typeface="Times New Roman"/>
              </a:endParaRPr>
            </a:p>
          </p:txBody>
        </p:sp>
      </p:grpSp>
      <p:sp>
        <p:nvSpPr>
          <p:cNvPr id="11" name="标题 4">
            <a:extLst>
              <a:ext uri="{FF2B5EF4-FFF2-40B4-BE49-F238E27FC236}">
                <a16:creationId xmlns:a16="http://schemas.microsoft.com/office/drawing/2014/main" id="{5FFF9A68-F570-41BE-A6DA-D420C6E91F09}"/>
              </a:ext>
            </a:extLst>
          </p:cNvPr>
          <p:cNvSpPr>
            <a:spLocks noGrp="1"/>
          </p:cNvSpPr>
          <p:nvPr>
            <p:ph type="title"/>
          </p:nvPr>
        </p:nvSpPr>
        <p:spPr>
          <a:xfrm>
            <a:off x="457200" y="361950"/>
            <a:ext cx="8229600" cy="609600"/>
          </a:xfrm>
        </p:spPr>
        <p:txBody>
          <a:bodyPr/>
          <a:lstStyle/>
          <a:p>
            <a:r>
              <a:rPr lang="en-US" altLang="zh-CN" dirty="0"/>
              <a:t>Experiment 3: How do robust kernels react differently on close loop constraint outliers?</a:t>
            </a:r>
            <a:endParaRPr lang="zh-CN" altLang="en-US" dirty="0"/>
          </a:p>
        </p:txBody>
      </p:sp>
    </p:spTree>
    <p:extLst>
      <p:ext uri="{BB962C8B-B14F-4D97-AF65-F5344CB8AC3E}">
        <p14:creationId xmlns:p14="http://schemas.microsoft.com/office/powerpoint/2010/main" val="389308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75EF4165-4503-40BD-B849-2C57DDF1E0A8}"/>
              </a:ext>
            </a:extLst>
          </p:cNvPr>
          <p:cNvSpPr>
            <a:spLocks noGrp="1"/>
          </p:cNvSpPr>
          <p:nvPr>
            <p:ph type="title"/>
          </p:nvPr>
        </p:nvSpPr>
        <p:spPr/>
        <p:txBody>
          <a:bodyPr/>
          <a:lstStyle/>
          <a:p>
            <a:r>
              <a:rPr lang="en-US" altLang="zh-CN" dirty="0"/>
              <a:t>Experiment 4: How do different initial pose estimate respond to false loop closures?</a:t>
            </a:r>
            <a:endParaRPr lang="zh-CN" altLang="en-US" dirty="0"/>
          </a:p>
        </p:txBody>
      </p:sp>
    </p:spTree>
    <p:extLst>
      <p:ext uri="{BB962C8B-B14F-4D97-AF65-F5344CB8AC3E}">
        <p14:creationId xmlns:p14="http://schemas.microsoft.com/office/powerpoint/2010/main" val="24654997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7C35BE-5D48-4F9B-BBF1-9AAC5C3FB3FE}"/>
              </a:ext>
            </a:extLst>
          </p:cNvPr>
          <p:cNvSpPr>
            <a:spLocks noGrp="1"/>
          </p:cNvSpPr>
          <p:nvPr>
            <p:ph type="title"/>
          </p:nvPr>
        </p:nvSpPr>
        <p:spPr/>
        <p:txBody>
          <a:bodyPr/>
          <a:lstStyle/>
          <a:p>
            <a:r>
              <a:rPr lang="en-US" altLang="zh-CN" dirty="0"/>
              <a:t>How different noise and poor initial estimate affects optimization algorithms </a:t>
            </a:r>
            <a:endParaRPr lang="zh-CN" altLang="en-US" dirty="0"/>
          </a:p>
        </p:txBody>
      </p:sp>
      <p:sp>
        <p:nvSpPr>
          <p:cNvPr id="4" name="文本占位符 3">
            <a:extLst>
              <a:ext uri="{FF2B5EF4-FFF2-40B4-BE49-F238E27FC236}">
                <a16:creationId xmlns:a16="http://schemas.microsoft.com/office/drawing/2014/main" id="{9DC5D880-299B-4121-805D-E8E4C51C40A5}"/>
              </a:ext>
            </a:extLst>
          </p:cNvPr>
          <p:cNvSpPr txBox="1">
            <a:spLocks noGrp="1"/>
          </p:cNvSpPr>
          <p:nvPr>
            <p:ph type="body" idx="1"/>
          </p:nvPr>
        </p:nvSpPr>
        <p:spPr>
          <a:xfrm>
            <a:off x="457200" y="1200150"/>
            <a:ext cx="3389870" cy="3600945"/>
          </a:xfrm>
          <a:prstGeom prst="rect">
            <a:avLst/>
          </a:prstGeom>
          <a:noFill/>
        </p:spPr>
        <p:txBody>
          <a:bodyPr wrap="square" rtlCol="0">
            <a:spAutoFit/>
          </a:bodyPr>
          <a:lstStyle/>
          <a:p>
            <a:r>
              <a:rPr lang="zh-CN" altLang="en-US" dirty="0"/>
              <a:t>使用</a:t>
            </a:r>
            <a:r>
              <a:rPr lang="en-US" altLang="zh-CN" dirty="0"/>
              <a:t>M3500 Olson</a:t>
            </a:r>
          </a:p>
          <a:p>
            <a:r>
              <a:rPr lang="en-US" altLang="zh-CN" dirty="0"/>
              <a:t>M3500 g2o</a:t>
            </a:r>
          </a:p>
          <a:p>
            <a:r>
              <a:rPr lang="zh-CN" altLang="en-US" dirty="0"/>
              <a:t>并在</a:t>
            </a:r>
            <a:r>
              <a:rPr lang="en-US" altLang="zh-CN" dirty="0"/>
              <a:t>M3500 </a:t>
            </a:r>
            <a:r>
              <a:rPr lang="en-US" altLang="zh-CN" dirty="0" err="1"/>
              <a:t>gt</a:t>
            </a:r>
            <a:r>
              <a:rPr lang="zh-CN" altLang="en-US" dirty="0"/>
              <a:t>上添加</a:t>
            </a:r>
            <a:r>
              <a:rPr lang="en-US" altLang="zh-CN" dirty="0" err="1"/>
              <a:t>intial</a:t>
            </a:r>
            <a:r>
              <a:rPr lang="en-US" altLang="zh-CN" dirty="0"/>
              <a:t> </a:t>
            </a:r>
            <a:r>
              <a:rPr lang="zh-CN" altLang="en-US" dirty="0"/>
              <a:t>噪声</a:t>
            </a:r>
            <a:endParaRPr lang="en-US" altLang="zh-CN" dirty="0"/>
          </a:p>
          <a:p>
            <a:r>
              <a:rPr lang="zh-CN" altLang="en-US" dirty="0"/>
              <a:t>展示几张加噪声后的数据集的图片</a:t>
            </a:r>
            <a:endParaRPr lang="en-US" altLang="zh-CN" dirty="0"/>
          </a:p>
          <a:p>
            <a:endParaRPr lang="en-US" altLang="zh-CN" dirty="0"/>
          </a:p>
          <a:p>
            <a:r>
              <a:rPr lang="zh-CN" altLang="en-US" dirty="0"/>
              <a:t>生成如下表格 </a:t>
            </a:r>
            <a:r>
              <a:rPr lang="en-US" altLang="zh-CN" dirty="0"/>
              <a:t>(</a:t>
            </a:r>
            <a:r>
              <a:rPr lang="zh-CN" altLang="en-US" dirty="0"/>
              <a:t>用</a:t>
            </a:r>
            <a:r>
              <a:rPr lang="en-US" altLang="zh-CN" dirty="0"/>
              <a:t>RPE and ATE)</a:t>
            </a:r>
          </a:p>
          <a:p>
            <a:r>
              <a:rPr lang="zh-CN" altLang="en-US" dirty="0"/>
              <a:t>和图片</a:t>
            </a:r>
            <a:endParaRPr lang="en-US" altLang="zh-CN" dirty="0"/>
          </a:p>
          <a:p>
            <a:endParaRPr lang="en-US" altLang="zh-CN" dirty="0"/>
          </a:p>
          <a:p>
            <a:endParaRPr lang="en-US" altLang="zh-CN" dirty="0"/>
          </a:p>
          <a:p>
            <a:endParaRPr lang="en-US" altLang="zh-CN" dirty="0"/>
          </a:p>
          <a:p>
            <a:endParaRPr lang="en-US" altLang="zh-CN" dirty="0"/>
          </a:p>
          <a:p>
            <a:endParaRPr lang="en-US" altLang="zh-CN" dirty="0"/>
          </a:p>
        </p:txBody>
      </p:sp>
      <p:pic>
        <p:nvPicPr>
          <p:cNvPr id="6" name="图片 5">
            <a:extLst>
              <a:ext uri="{FF2B5EF4-FFF2-40B4-BE49-F238E27FC236}">
                <a16:creationId xmlns:a16="http://schemas.microsoft.com/office/drawing/2014/main" id="{4AE28FA6-12F3-476E-AE35-A45F92831780}"/>
              </a:ext>
            </a:extLst>
          </p:cNvPr>
          <p:cNvPicPr>
            <a:picLocks noChangeAspect="1"/>
          </p:cNvPicPr>
          <p:nvPr/>
        </p:nvPicPr>
        <p:blipFill rotWithShape="1">
          <a:blip r:embed="rId3"/>
          <a:srcRect t="8581" b="10475"/>
          <a:stretch/>
        </p:blipFill>
        <p:spPr>
          <a:xfrm>
            <a:off x="4190309" y="906162"/>
            <a:ext cx="4953691" cy="1665588"/>
          </a:xfrm>
          <a:prstGeom prst="rect">
            <a:avLst/>
          </a:prstGeom>
        </p:spPr>
      </p:pic>
      <p:pic>
        <p:nvPicPr>
          <p:cNvPr id="8" name="图片 7">
            <a:extLst>
              <a:ext uri="{FF2B5EF4-FFF2-40B4-BE49-F238E27FC236}">
                <a16:creationId xmlns:a16="http://schemas.microsoft.com/office/drawing/2014/main" id="{6417C33E-5545-47D6-89A7-612E7FE22D6D}"/>
              </a:ext>
            </a:extLst>
          </p:cNvPr>
          <p:cNvPicPr>
            <a:picLocks noChangeAspect="1"/>
          </p:cNvPicPr>
          <p:nvPr/>
        </p:nvPicPr>
        <p:blipFill>
          <a:blip r:embed="rId4"/>
          <a:stretch>
            <a:fillRect/>
          </a:stretch>
        </p:blipFill>
        <p:spPr>
          <a:xfrm>
            <a:off x="3308879" y="2446637"/>
            <a:ext cx="5184865" cy="2583057"/>
          </a:xfrm>
          <a:prstGeom prst="rect">
            <a:avLst/>
          </a:prstGeom>
        </p:spPr>
      </p:pic>
    </p:spTree>
    <p:extLst>
      <p:ext uri="{BB962C8B-B14F-4D97-AF65-F5344CB8AC3E}">
        <p14:creationId xmlns:p14="http://schemas.microsoft.com/office/powerpoint/2010/main" val="23711274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60457DD7-D6D9-431D-9A8F-1CA8C7A97748}"/>
              </a:ext>
            </a:extLst>
          </p:cNvPr>
          <p:cNvSpPr>
            <a:spLocks noGrp="1"/>
          </p:cNvSpPr>
          <p:nvPr>
            <p:ph type="title"/>
          </p:nvPr>
        </p:nvSpPr>
        <p:spPr/>
        <p:txBody>
          <a:bodyPr/>
          <a:lstStyle/>
          <a:p>
            <a:r>
              <a:rPr lang="en-US" altLang="zh-CN" sz="2400" dirty="0">
                <a:latin typeface="Times New Roman" panose="02020603050405020304" pitchFamily="18" charset="0"/>
                <a:cs typeface="Times New Roman" panose="02020603050405020304" pitchFamily="18" charset="0"/>
              </a:rPr>
              <a:t>How </a:t>
            </a:r>
            <a:r>
              <a:rPr lang="en-US" altLang="zh-CN" sz="2400" dirty="0">
                <a:highlight>
                  <a:srgbClr val="FFFF00"/>
                </a:highlight>
                <a:latin typeface="Times New Roman" panose="02020603050405020304" pitchFamily="18" charset="0"/>
                <a:cs typeface="Times New Roman" panose="02020603050405020304" pitchFamily="18" charset="0"/>
              </a:rPr>
              <a:t>robust kernels </a:t>
            </a:r>
            <a:r>
              <a:rPr lang="en-US" altLang="zh-CN" sz="2400" dirty="0">
                <a:latin typeface="Times New Roman" panose="02020603050405020304" pitchFamily="18" charset="0"/>
                <a:cs typeface="Times New Roman" panose="02020603050405020304" pitchFamily="18" charset="0"/>
              </a:rPr>
              <a:t>reacts differently on close loop constraint outliers</a:t>
            </a:r>
            <a:br>
              <a:rPr lang="en-US" altLang="zh-CN" sz="2400" dirty="0">
                <a:latin typeface="Times New Roman" panose="02020603050405020304" pitchFamily="18" charset="0"/>
                <a:cs typeface="Times New Roman" panose="02020603050405020304" pitchFamily="18" charset="0"/>
              </a:rPr>
            </a:br>
            <a:endParaRPr lang="zh-CN" altLang="en-US" dirty="0"/>
          </a:p>
        </p:txBody>
      </p:sp>
      <p:sp>
        <p:nvSpPr>
          <p:cNvPr id="8" name="文本框 7">
            <a:extLst>
              <a:ext uri="{FF2B5EF4-FFF2-40B4-BE49-F238E27FC236}">
                <a16:creationId xmlns:a16="http://schemas.microsoft.com/office/drawing/2014/main" id="{E7650EE0-6AE3-488F-A11A-2FF0EFFEDB5B}"/>
              </a:ext>
            </a:extLst>
          </p:cNvPr>
          <p:cNvSpPr txBox="1"/>
          <p:nvPr/>
        </p:nvSpPr>
        <p:spPr>
          <a:xfrm>
            <a:off x="7999993" y="629693"/>
            <a:ext cx="1852461" cy="1169551"/>
          </a:xfrm>
          <a:prstGeom prst="rect">
            <a:avLst/>
          </a:prstGeom>
          <a:noFill/>
        </p:spPr>
        <p:txBody>
          <a:bodyPr wrap="square">
            <a:spAutoFit/>
          </a:bodyPr>
          <a:lstStyle/>
          <a:p>
            <a:endParaRPr lang="en-US" altLang="zh-CN" dirty="0"/>
          </a:p>
          <a:p>
            <a:endParaRPr lang="en-US" altLang="zh-CN" dirty="0"/>
          </a:p>
          <a:p>
            <a:r>
              <a:rPr lang="en-US" altLang="zh-CN" dirty="0"/>
              <a:t>X:iterations</a:t>
            </a:r>
          </a:p>
          <a:p>
            <a:r>
              <a:rPr lang="en-US" altLang="zh-CN" dirty="0"/>
              <a:t>Y chi2</a:t>
            </a:r>
          </a:p>
          <a:p>
            <a:r>
              <a:rPr lang="zh-CN" altLang="en-US" dirty="0"/>
              <a:t>按</a:t>
            </a:r>
            <a:r>
              <a:rPr lang="en-US" altLang="zh-CN" dirty="0" err="1"/>
              <a:t>benzhou</a:t>
            </a:r>
            <a:r>
              <a:rPr lang="zh-CN" altLang="en-US" dirty="0"/>
              <a:t>说的做</a:t>
            </a:r>
          </a:p>
        </p:txBody>
      </p:sp>
      <p:sp>
        <p:nvSpPr>
          <p:cNvPr id="7" name="文本占位符 2">
            <a:extLst>
              <a:ext uri="{FF2B5EF4-FFF2-40B4-BE49-F238E27FC236}">
                <a16:creationId xmlns:a16="http://schemas.microsoft.com/office/drawing/2014/main" id="{1B572822-C413-4F29-A0DC-DB405A6F0F96}"/>
              </a:ext>
            </a:extLst>
          </p:cNvPr>
          <p:cNvSpPr txBox="1">
            <a:spLocks/>
          </p:cNvSpPr>
          <p:nvPr/>
        </p:nvSpPr>
        <p:spPr>
          <a:xfrm>
            <a:off x="289886" y="1200150"/>
            <a:ext cx="9142437" cy="34290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600"/>
              </a:spcBef>
              <a:spcAft>
                <a:spcPts val="0"/>
              </a:spcAft>
              <a:buClr>
                <a:srgbClr val="000000"/>
              </a:buClr>
              <a:buSzPts val="1400"/>
              <a:buFont typeface="Arial"/>
              <a:buNone/>
              <a:defRPr sz="1400" b="0" i="0" u="none" strike="noStrike" cap="none">
                <a:solidFill>
                  <a:schemeClr val="dk1"/>
                </a:solidFill>
                <a:latin typeface="Open Sans"/>
                <a:ea typeface="Open Sans"/>
                <a:cs typeface="Open Sans"/>
                <a:sym typeface="Open Sans"/>
              </a:defRPr>
            </a:lvl1pPr>
            <a:lvl2pPr marL="914400" marR="0" lvl="1" indent="-354330" algn="l" rtl="0">
              <a:lnSpc>
                <a:spcPct val="100000"/>
              </a:lnSpc>
              <a:spcBef>
                <a:spcPts val="600"/>
              </a:spcBef>
              <a:spcAft>
                <a:spcPts val="0"/>
              </a:spcAft>
              <a:buClr>
                <a:schemeClr val="dk1"/>
              </a:buClr>
              <a:buSzPts val="1980"/>
              <a:buFont typeface="Arial"/>
              <a:buChar char="•"/>
              <a:defRPr sz="1400" b="0" i="0" u="none" strike="noStrike" cap="none">
                <a:solidFill>
                  <a:schemeClr val="dk1"/>
                </a:solidFill>
                <a:latin typeface="Open Sans"/>
                <a:ea typeface="Open Sans"/>
                <a:cs typeface="Open Sans"/>
                <a:sym typeface="Open Sans"/>
              </a:defRPr>
            </a:lvl2pPr>
            <a:lvl3pPr marL="1371600" marR="0" lvl="2" indent="-354330" algn="l" rtl="0">
              <a:lnSpc>
                <a:spcPct val="100000"/>
              </a:lnSpc>
              <a:spcBef>
                <a:spcPts val="600"/>
              </a:spcBef>
              <a:spcAft>
                <a:spcPts val="0"/>
              </a:spcAft>
              <a:buClr>
                <a:schemeClr val="dk1"/>
              </a:buClr>
              <a:buSzPts val="1980"/>
              <a:buFont typeface="Arial"/>
              <a:buChar char="–"/>
              <a:defRPr sz="1400" b="0" i="1" u="none" strike="noStrike" cap="none">
                <a:solidFill>
                  <a:schemeClr val="dk1"/>
                </a:solidFill>
                <a:latin typeface="Open Sans"/>
                <a:ea typeface="Open Sans"/>
                <a:cs typeface="Open Sans"/>
                <a:sym typeface="Open Sans"/>
              </a:defRPr>
            </a:lvl3pPr>
            <a:lvl4pPr marL="1828800" marR="0" lvl="3" indent="-354330" algn="l" rtl="0">
              <a:lnSpc>
                <a:spcPct val="100000"/>
              </a:lnSpc>
              <a:spcBef>
                <a:spcPts val="600"/>
              </a:spcBef>
              <a:spcAft>
                <a:spcPts val="0"/>
              </a:spcAft>
              <a:buClr>
                <a:schemeClr val="dk1"/>
              </a:buClr>
              <a:buSzPts val="1980"/>
              <a:buFont typeface="Arial"/>
              <a:buChar char="•"/>
              <a:defRPr sz="1400" b="0" i="0" u="none" strike="noStrike" cap="none">
                <a:solidFill>
                  <a:schemeClr val="dk1"/>
                </a:solidFill>
                <a:latin typeface="Open Sans"/>
                <a:ea typeface="Open Sans"/>
                <a:cs typeface="Open Sans"/>
                <a:sym typeface="Open Sans"/>
              </a:defRPr>
            </a:lvl4pPr>
            <a:lvl5pPr marL="2286000" marR="0" lvl="4" indent="-354329" algn="l" rtl="0">
              <a:lnSpc>
                <a:spcPct val="100000"/>
              </a:lnSpc>
              <a:spcBef>
                <a:spcPts val="600"/>
              </a:spcBef>
              <a:spcAft>
                <a:spcPts val="0"/>
              </a:spcAft>
              <a:buClr>
                <a:schemeClr val="dk1"/>
              </a:buClr>
              <a:buSzPts val="1980"/>
              <a:buFont typeface="Arial"/>
              <a:buChar char="–"/>
              <a:defRPr sz="1400" b="0" i="1" u="none" strike="noStrike" cap="none">
                <a:solidFill>
                  <a:schemeClr val="dk1"/>
                </a:solidFill>
                <a:latin typeface="Open Sans"/>
                <a:ea typeface="Open Sans"/>
                <a:cs typeface="Open Sans"/>
                <a:sym typeface="Open Sans"/>
              </a:defRPr>
            </a:lvl5pPr>
            <a:lvl6pPr marL="2743200" marR="0" lvl="5"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Arial"/>
                <a:ea typeface="Arial"/>
                <a:cs typeface="Arial"/>
                <a:sym typeface="Arial"/>
              </a:defRPr>
            </a:lvl6pPr>
            <a:lvl7pPr marL="3200400" marR="0" lvl="6"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Arial"/>
                <a:ea typeface="Arial"/>
                <a:cs typeface="Arial"/>
                <a:sym typeface="Arial"/>
              </a:defRPr>
            </a:lvl7pPr>
            <a:lvl8pPr marL="3657600" marR="0" lvl="7"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Arial"/>
                <a:ea typeface="Arial"/>
                <a:cs typeface="Arial"/>
                <a:sym typeface="Arial"/>
              </a:defRPr>
            </a:lvl8pPr>
            <a:lvl9pPr marL="4114800" marR="0" lvl="8"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Arial"/>
                <a:ea typeface="Arial"/>
                <a:cs typeface="Arial"/>
                <a:sym typeface="Arial"/>
              </a:defRPr>
            </a:lvl9pPr>
          </a:lstStyle>
          <a:p>
            <a:pPr marL="158750" indent="0"/>
            <a:r>
              <a:rPr lang="en-US" altLang="zh-CN" dirty="0"/>
              <a:t>1. </a:t>
            </a:r>
            <a:r>
              <a:rPr lang="zh-CN" altLang="en-US" dirty="0"/>
              <a:t>生成虚拟</a:t>
            </a:r>
            <a:r>
              <a:rPr lang="en-US" altLang="zh-CN" dirty="0"/>
              <a:t>dataset</a:t>
            </a:r>
            <a:r>
              <a:rPr lang="zh-CN" altLang="en-US" dirty="0"/>
              <a:t>，并展示几张加了</a:t>
            </a:r>
            <a:r>
              <a:rPr lang="en-US" altLang="zh-CN" dirty="0"/>
              <a:t>outlier</a:t>
            </a:r>
            <a:r>
              <a:rPr lang="zh-CN" altLang="en-US" dirty="0"/>
              <a:t>的优化前的图片</a:t>
            </a:r>
            <a:endParaRPr lang="en-US" altLang="zh-CN" dirty="0"/>
          </a:p>
          <a:p>
            <a:pPr marL="158750" indent="0"/>
            <a:r>
              <a:rPr lang="en-US" altLang="zh-CN" dirty="0"/>
              <a:t>M3500</a:t>
            </a:r>
            <a:r>
              <a:rPr lang="zh-CN" altLang="en-US" dirty="0"/>
              <a:t>的</a:t>
            </a:r>
            <a:r>
              <a:rPr lang="en-US" altLang="zh-CN" dirty="0" err="1"/>
              <a:t>gt</a:t>
            </a:r>
            <a:endParaRPr lang="en-US" altLang="zh-CN" dirty="0"/>
          </a:p>
          <a:p>
            <a:pPr marL="158750" indent="0"/>
            <a:r>
              <a:rPr lang="en-US" altLang="zh-CN" dirty="0"/>
              <a:t>adding 5, 10, 25, 50, 75, 100, 250, 500, 750 and 1000</a:t>
            </a:r>
            <a:r>
              <a:rPr lang="zh-CN" altLang="en-US" dirty="0"/>
              <a:t>个</a:t>
            </a:r>
            <a:r>
              <a:rPr lang="en-US" altLang="zh-CN" dirty="0"/>
              <a:t>outlier</a:t>
            </a:r>
            <a:r>
              <a:rPr lang="zh-CN" altLang="en-US" dirty="0"/>
              <a:t>，其中平均使用</a:t>
            </a:r>
            <a:r>
              <a:rPr lang="en-US" altLang="zh-CN" dirty="0"/>
              <a:t>strategy1</a:t>
            </a:r>
            <a:r>
              <a:rPr lang="zh-CN" altLang="en-US" dirty="0"/>
              <a:t>，</a:t>
            </a:r>
            <a:r>
              <a:rPr lang="en-US" altLang="zh-CN" dirty="0"/>
              <a:t>2</a:t>
            </a:r>
            <a:r>
              <a:rPr lang="zh-CN" altLang="en-US" dirty="0"/>
              <a:t>，</a:t>
            </a:r>
            <a:r>
              <a:rPr lang="en-US" altLang="zh-CN" dirty="0"/>
              <a:t>3</a:t>
            </a:r>
            <a:r>
              <a:rPr lang="zh-CN" altLang="en-US" dirty="0"/>
              <a:t>，</a:t>
            </a:r>
            <a:r>
              <a:rPr lang="en-US" altLang="zh-CN" dirty="0"/>
              <a:t>4</a:t>
            </a:r>
            <a:r>
              <a:rPr lang="zh-CN" altLang="en-US" dirty="0"/>
              <a:t>，</a:t>
            </a:r>
            <a:endParaRPr lang="en-US" altLang="zh-CN" dirty="0"/>
          </a:p>
          <a:p>
            <a:r>
              <a:rPr lang="en-US" altLang="zh-CN" dirty="0"/>
              <a:t>2. </a:t>
            </a:r>
            <a:r>
              <a:rPr lang="zh-CN" altLang="en-US" dirty="0"/>
              <a:t>使用</a:t>
            </a:r>
            <a:r>
              <a:rPr lang="en-US" altLang="zh-CN" sz="1400" dirty="0" err="1">
                <a:latin typeface="Times New Roman" panose="02020603050405020304" pitchFamily="18" charset="0"/>
                <a:cs typeface="Times New Roman" panose="02020603050405020304" pitchFamily="18" charset="0"/>
              </a:rPr>
              <a:t>Geman</a:t>
            </a:r>
            <a:r>
              <a:rPr lang="en-US" altLang="zh-CN" sz="1400" dirty="0">
                <a:latin typeface="Times New Roman" panose="02020603050405020304" pitchFamily="18" charset="0"/>
                <a:cs typeface="Times New Roman" panose="02020603050405020304" pitchFamily="18" charset="0"/>
              </a:rPr>
              <a:t>, Huber, DCS</a:t>
            </a:r>
            <a:r>
              <a:rPr lang="zh-CN" altLang="en-US" sz="1400" dirty="0">
                <a:latin typeface="Times New Roman" panose="02020603050405020304" pitchFamily="18" charset="0"/>
                <a:cs typeface="Times New Roman" panose="02020603050405020304" pitchFamily="18" charset="0"/>
              </a:rPr>
              <a:t>，生成三张这种图片 （控制变量：</a:t>
            </a:r>
            <a:r>
              <a:rPr lang="en-US" altLang="zh-CN" dirty="0">
                <a:latin typeface="Times New Roman" panose="02020603050405020304" pitchFamily="18" charset="0"/>
                <a:cs typeface="Times New Roman" panose="02020603050405020304" pitchFamily="18" charset="0"/>
              </a:rPr>
              <a:t>all use g2o </a:t>
            </a:r>
            <a:r>
              <a:rPr lang="en-US" altLang="zh-CN" dirty="0"/>
              <a:t>LM with CHOLMOD </a:t>
            </a:r>
            <a:r>
              <a:rPr lang="zh-CN" altLang="en-US" sz="1400" dirty="0">
                <a:latin typeface="Times New Roman" panose="02020603050405020304" pitchFamily="18" charset="0"/>
                <a:cs typeface="Times New Roman" panose="02020603050405020304" pitchFamily="18" charset="0"/>
              </a:rPr>
              <a:t>） </a:t>
            </a:r>
            <a:endParaRPr lang="en-US" altLang="zh-CN" sz="1400" dirty="0">
              <a:latin typeface="Times New Roman" panose="02020603050405020304" pitchFamily="18" charset="0"/>
              <a:cs typeface="Times New Roman" panose="02020603050405020304" pitchFamily="18" charset="0"/>
            </a:endParaRPr>
          </a:p>
          <a:p>
            <a:r>
              <a:rPr lang="en-US" altLang="zh-CN" dirty="0"/>
              <a:t>X:outliers </a:t>
            </a:r>
          </a:p>
          <a:p>
            <a:r>
              <a:rPr lang="en-US" altLang="zh-CN" dirty="0"/>
              <a:t>Y:RPE chi2 ATE</a:t>
            </a:r>
            <a:endParaRPr lang="en-US" altLang="zh-CN" sz="1400" dirty="0">
              <a:latin typeface="Times New Roman" panose="02020603050405020304" pitchFamily="18" charset="0"/>
              <a:cs typeface="Times New Roman" panose="02020603050405020304" pitchFamily="18" charset="0"/>
            </a:endParaRPr>
          </a:p>
          <a:p>
            <a:r>
              <a:rPr lang="en-US" altLang="zh-CN" dirty="0"/>
              <a:t> </a:t>
            </a:r>
          </a:p>
          <a:p>
            <a:endParaRPr lang="en-US" altLang="zh-CN" dirty="0"/>
          </a:p>
          <a:p>
            <a:endParaRPr lang="en-US" altLang="zh-CN" dirty="0"/>
          </a:p>
          <a:p>
            <a:endParaRPr lang="en-US" altLang="zh-CN" dirty="0"/>
          </a:p>
          <a:p>
            <a:r>
              <a:rPr lang="en-US" altLang="zh-CN" dirty="0"/>
              <a:t>Huber                                               DCS                                               </a:t>
            </a:r>
            <a:r>
              <a:rPr lang="en-US" altLang="zh-CN" dirty="0" err="1"/>
              <a:t>Geman</a:t>
            </a:r>
            <a:r>
              <a:rPr lang="en-US" altLang="zh-CN" dirty="0"/>
              <a:t>                              no kernel</a:t>
            </a:r>
          </a:p>
        </p:txBody>
      </p:sp>
      <p:pic>
        <p:nvPicPr>
          <p:cNvPr id="9" name="图片 8">
            <a:extLst>
              <a:ext uri="{FF2B5EF4-FFF2-40B4-BE49-F238E27FC236}">
                <a16:creationId xmlns:a16="http://schemas.microsoft.com/office/drawing/2014/main" id="{BC72AE71-EF51-46B3-AE95-9DCD3483BE6D}"/>
              </a:ext>
            </a:extLst>
          </p:cNvPr>
          <p:cNvPicPr>
            <a:picLocks noChangeAspect="1"/>
          </p:cNvPicPr>
          <p:nvPr/>
        </p:nvPicPr>
        <p:blipFill>
          <a:blip r:embed="rId3"/>
          <a:stretch>
            <a:fillRect/>
          </a:stretch>
        </p:blipFill>
        <p:spPr>
          <a:xfrm>
            <a:off x="54590" y="3234381"/>
            <a:ext cx="2214460" cy="663493"/>
          </a:xfrm>
          <a:prstGeom prst="rect">
            <a:avLst/>
          </a:prstGeom>
        </p:spPr>
      </p:pic>
      <p:pic>
        <p:nvPicPr>
          <p:cNvPr id="10" name="图片 9">
            <a:extLst>
              <a:ext uri="{FF2B5EF4-FFF2-40B4-BE49-F238E27FC236}">
                <a16:creationId xmlns:a16="http://schemas.microsoft.com/office/drawing/2014/main" id="{45D7477E-784B-44C5-9251-990E9A06171B}"/>
              </a:ext>
            </a:extLst>
          </p:cNvPr>
          <p:cNvPicPr>
            <a:picLocks noChangeAspect="1"/>
          </p:cNvPicPr>
          <p:nvPr/>
        </p:nvPicPr>
        <p:blipFill>
          <a:blip r:embed="rId3"/>
          <a:stretch>
            <a:fillRect/>
          </a:stretch>
        </p:blipFill>
        <p:spPr>
          <a:xfrm>
            <a:off x="2117271" y="3188906"/>
            <a:ext cx="2518017" cy="754444"/>
          </a:xfrm>
          <a:prstGeom prst="rect">
            <a:avLst/>
          </a:prstGeom>
        </p:spPr>
      </p:pic>
      <p:pic>
        <p:nvPicPr>
          <p:cNvPr id="11" name="图片 10">
            <a:extLst>
              <a:ext uri="{FF2B5EF4-FFF2-40B4-BE49-F238E27FC236}">
                <a16:creationId xmlns:a16="http://schemas.microsoft.com/office/drawing/2014/main" id="{29B21FB2-D2DF-4D0C-8025-3056E2EFDEC0}"/>
              </a:ext>
            </a:extLst>
          </p:cNvPr>
          <p:cNvPicPr>
            <a:picLocks noChangeAspect="1"/>
          </p:cNvPicPr>
          <p:nvPr/>
        </p:nvPicPr>
        <p:blipFill>
          <a:blip r:embed="rId3"/>
          <a:stretch>
            <a:fillRect/>
          </a:stretch>
        </p:blipFill>
        <p:spPr>
          <a:xfrm>
            <a:off x="4635288" y="3267085"/>
            <a:ext cx="2299709" cy="689035"/>
          </a:xfrm>
          <a:prstGeom prst="rect">
            <a:avLst/>
          </a:prstGeom>
        </p:spPr>
      </p:pic>
      <p:sp>
        <p:nvSpPr>
          <p:cNvPr id="12" name="文本框 11">
            <a:extLst>
              <a:ext uri="{FF2B5EF4-FFF2-40B4-BE49-F238E27FC236}">
                <a16:creationId xmlns:a16="http://schemas.microsoft.com/office/drawing/2014/main" id="{B2453F56-F2D6-4A97-A84B-1CACA1A4F024}"/>
              </a:ext>
            </a:extLst>
          </p:cNvPr>
          <p:cNvSpPr txBox="1"/>
          <p:nvPr/>
        </p:nvSpPr>
        <p:spPr>
          <a:xfrm>
            <a:off x="457200" y="4481019"/>
            <a:ext cx="5930536" cy="307777"/>
          </a:xfrm>
          <a:prstGeom prst="rect">
            <a:avLst/>
          </a:prstGeom>
          <a:noFill/>
        </p:spPr>
        <p:txBody>
          <a:bodyPr wrap="square">
            <a:spAutoFit/>
          </a:bodyPr>
          <a:lstStyle/>
          <a:p>
            <a:pPr marL="158750" indent="0"/>
            <a:r>
              <a:rPr lang="zh-CN" altLang="en-US" dirty="0"/>
              <a:t>对</a:t>
            </a:r>
            <a:r>
              <a:rPr lang="en-US" altLang="zh-CN" dirty="0"/>
              <a:t>Intel </a:t>
            </a:r>
            <a:r>
              <a:rPr lang="en-US" altLang="zh-CN" dirty="0" err="1"/>
              <a:t>gt</a:t>
            </a:r>
            <a:r>
              <a:rPr lang="zh-CN" altLang="en-US" dirty="0"/>
              <a:t>上做相同工作</a:t>
            </a:r>
            <a:endParaRPr lang="en-US" altLang="zh-CN" dirty="0"/>
          </a:p>
        </p:txBody>
      </p:sp>
      <p:pic>
        <p:nvPicPr>
          <p:cNvPr id="13" name="图片 12">
            <a:extLst>
              <a:ext uri="{FF2B5EF4-FFF2-40B4-BE49-F238E27FC236}">
                <a16:creationId xmlns:a16="http://schemas.microsoft.com/office/drawing/2014/main" id="{5751FBE4-4972-4189-B75C-5AB8EA892F20}"/>
              </a:ext>
            </a:extLst>
          </p:cNvPr>
          <p:cNvPicPr>
            <a:picLocks noChangeAspect="1"/>
          </p:cNvPicPr>
          <p:nvPr/>
        </p:nvPicPr>
        <p:blipFill>
          <a:blip r:embed="rId3"/>
          <a:stretch>
            <a:fillRect/>
          </a:stretch>
        </p:blipFill>
        <p:spPr>
          <a:xfrm>
            <a:off x="6923572" y="3311089"/>
            <a:ext cx="2152841" cy="645031"/>
          </a:xfrm>
          <a:prstGeom prst="rect">
            <a:avLst/>
          </a:prstGeom>
        </p:spPr>
      </p:pic>
    </p:spTree>
    <p:extLst>
      <p:ext uri="{BB962C8B-B14F-4D97-AF65-F5344CB8AC3E}">
        <p14:creationId xmlns:p14="http://schemas.microsoft.com/office/powerpoint/2010/main" val="12390153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76139CBB-ED9C-4997-8B1C-E4C7E2DB567C}"/>
              </a:ext>
            </a:extLst>
          </p:cNvPr>
          <p:cNvSpPr txBox="1"/>
          <p:nvPr/>
        </p:nvSpPr>
        <p:spPr>
          <a:xfrm>
            <a:off x="1305983" y="3599648"/>
            <a:ext cx="5930900" cy="954107"/>
          </a:xfrm>
          <a:prstGeom prst="rect">
            <a:avLst/>
          </a:prstGeom>
          <a:noFill/>
        </p:spPr>
        <p:txBody>
          <a:bodyPr wrap="square">
            <a:spAutoFit/>
          </a:bodyPr>
          <a:lstStyle/>
          <a:p>
            <a:r>
              <a:rPr lang="en-US" altLang="zh-CN" dirty="0"/>
              <a:t>. We use odometry as the initial pose estimate. Although minimum spanning trees are sometimes used for initialization, this approach results in large initial position errors when </a:t>
            </a:r>
            <a:r>
              <a:rPr lang="en-US" altLang="zh-CN" dirty="0">
                <a:highlight>
                  <a:srgbClr val="FFFF00"/>
                </a:highlight>
              </a:rPr>
              <a:t>false loop closures </a:t>
            </a:r>
            <a:r>
              <a:rPr lang="en-US" altLang="zh-CN" dirty="0"/>
              <a:t>are present (see Fig. 2). </a:t>
            </a:r>
            <a:endParaRPr lang="zh-CN" altLang="en-US" dirty="0"/>
          </a:p>
        </p:txBody>
      </p:sp>
      <p:pic>
        <p:nvPicPr>
          <p:cNvPr id="5" name="图片 4">
            <a:extLst>
              <a:ext uri="{FF2B5EF4-FFF2-40B4-BE49-F238E27FC236}">
                <a16:creationId xmlns:a16="http://schemas.microsoft.com/office/drawing/2014/main" id="{3F1FF10F-4C76-49D4-AA8C-C1211A723DAB}"/>
              </a:ext>
            </a:extLst>
          </p:cNvPr>
          <p:cNvPicPr>
            <a:picLocks noChangeAspect="1"/>
          </p:cNvPicPr>
          <p:nvPr/>
        </p:nvPicPr>
        <p:blipFill>
          <a:blip r:embed="rId3"/>
          <a:stretch>
            <a:fillRect/>
          </a:stretch>
        </p:blipFill>
        <p:spPr>
          <a:xfrm>
            <a:off x="2404872" y="971550"/>
            <a:ext cx="4199799" cy="2519879"/>
          </a:xfrm>
          <a:prstGeom prst="rect">
            <a:avLst/>
          </a:prstGeom>
        </p:spPr>
      </p:pic>
      <p:sp>
        <p:nvSpPr>
          <p:cNvPr id="6" name="标题 4">
            <a:extLst>
              <a:ext uri="{FF2B5EF4-FFF2-40B4-BE49-F238E27FC236}">
                <a16:creationId xmlns:a16="http://schemas.microsoft.com/office/drawing/2014/main" id="{02ABCB34-D128-4F54-A4AC-968643DBF50C}"/>
              </a:ext>
            </a:extLst>
          </p:cNvPr>
          <p:cNvSpPr txBox="1">
            <a:spLocks/>
          </p:cNvSpPr>
          <p:nvPr/>
        </p:nvSpPr>
        <p:spPr>
          <a:xfrm>
            <a:off x="457200" y="361950"/>
            <a:ext cx="8229600" cy="609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2400" dirty="0">
                <a:latin typeface="Times New Roman" panose="02020603050405020304" pitchFamily="18" charset="0"/>
                <a:cs typeface="Times New Roman" panose="02020603050405020304" pitchFamily="18" charset="0"/>
              </a:rPr>
              <a:t>How different </a:t>
            </a:r>
            <a:r>
              <a:rPr lang="en-US" altLang="zh-CN" sz="2400" dirty="0">
                <a:highlight>
                  <a:srgbClr val="FFFF00"/>
                </a:highlight>
                <a:latin typeface="Times New Roman" panose="02020603050405020304" pitchFamily="18" charset="0"/>
                <a:cs typeface="Times New Roman" panose="02020603050405020304" pitchFamily="18" charset="0"/>
              </a:rPr>
              <a:t>initial pose estimate </a:t>
            </a:r>
            <a:r>
              <a:rPr lang="en-US" altLang="zh-CN" sz="2400" dirty="0">
                <a:latin typeface="Times New Roman" panose="02020603050405020304" pitchFamily="18" charset="0"/>
                <a:cs typeface="Times New Roman" panose="02020603050405020304" pitchFamily="18" charset="0"/>
              </a:rPr>
              <a:t>responds to false loop closures</a:t>
            </a:r>
            <a:br>
              <a:rPr lang="en-US" altLang="zh-CN" sz="2400" dirty="0">
                <a:latin typeface="Times New Roman" panose="02020603050405020304" pitchFamily="18" charset="0"/>
                <a:cs typeface="Times New Roman" panose="02020603050405020304" pitchFamily="18" charset="0"/>
              </a:rPr>
            </a:br>
            <a:endParaRPr lang="zh-CN" altLang="en-US" dirty="0"/>
          </a:p>
        </p:txBody>
      </p:sp>
      <p:sp>
        <p:nvSpPr>
          <p:cNvPr id="4" name="文本框 3">
            <a:extLst>
              <a:ext uri="{FF2B5EF4-FFF2-40B4-BE49-F238E27FC236}">
                <a16:creationId xmlns:a16="http://schemas.microsoft.com/office/drawing/2014/main" id="{F091125D-809D-45B8-9E54-DC8800930157}"/>
              </a:ext>
            </a:extLst>
          </p:cNvPr>
          <p:cNvSpPr txBox="1"/>
          <p:nvPr/>
        </p:nvSpPr>
        <p:spPr>
          <a:xfrm>
            <a:off x="374468" y="1436914"/>
            <a:ext cx="2871240" cy="1169551"/>
          </a:xfrm>
          <a:prstGeom prst="rect">
            <a:avLst/>
          </a:prstGeom>
          <a:noFill/>
        </p:spPr>
        <p:txBody>
          <a:bodyPr wrap="square" rtlCol="0">
            <a:spAutoFit/>
          </a:bodyPr>
          <a:lstStyle/>
          <a:p>
            <a:r>
              <a:rPr lang="zh-CN" altLang="en-US" dirty="0"/>
              <a:t>对比</a:t>
            </a:r>
            <a:r>
              <a:rPr lang="en-US" altLang="zh-CN" dirty="0">
                <a:highlight>
                  <a:srgbClr val="FFFF00"/>
                </a:highlight>
              </a:rPr>
              <a:t>odometry</a:t>
            </a:r>
            <a:r>
              <a:rPr lang="zh-CN" altLang="en-US" dirty="0">
                <a:highlight>
                  <a:srgbClr val="FFFF00"/>
                </a:highlight>
              </a:rPr>
              <a:t>和</a:t>
            </a:r>
            <a:r>
              <a:rPr lang="en-US" altLang="zh-CN" dirty="0">
                <a:highlight>
                  <a:srgbClr val="FFFF00"/>
                </a:highlight>
              </a:rPr>
              <a:t>spanning tree </a:t>
            </a:r>
            <a:r>
              <a:rPr lang="zh-CN" altLang="en-US" dirty="0"/>
              <a:t>在不同的数量</a:t>
            </a:r>
            <a:r>
              <a:rPr lang="en-US" altLang="zh-CN" dirty="0"/>
              <a:t>outliers</a:t>
            </a:r>
            <a:r>
              <a:rPr lang="zh-CN" altLang="en-US" dirty="0"/>
              <a:t>的影响下的优化效果</a:t>
            </a:r>
            <a:endParaRPr lang="en-US" altLang="zh-CN" dirty="0"/>
          </a:p>
          <a:p>
            <a:r>
              <a:rPr lang="zh-CN" altLang="en-US" dirty="0"/>
              <a:t>控制变量（</a:t>
            </a:r>
            <a:r>
              <a:rPr lang="en-US" altLang="zh-CN" dirty="0">
                <a:latin typeface="Times New Roman" panose="02020603050405020304" pitchFamily="18" charset="0"/>
                <a:cs typeface="Times New Roman" panose="02020603050405020304" pitchFamily="18" charset="0"/>
              </a:rPr>
              <a:t> all use g2o </a:t>
            </a:r>
            <a:r>
              <a:rPr lang="en-US" altLang="zh-CN" dirty="0"/>
              <a:t>LM with CHOLMOD DCS</a:t>
            </a:r>
            <a:r>
              <a:rPr lang="zh-CN" altLang="en-US" dirty="0"/>
              <a:t>）</a:t>
            </a:r>
          </a:p>
        </p:txBody>
      </p:sp>
    </p:spTree>
    <p:extLst>
      <p:ext uri="{BB962C8B-B14F-4D97-AF65-F5344CB8AC3E}">
        <p14:creationId xmlns:p14="http://schemas.microsoft.com/office/powerpoint/2010/main" val="842016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192"/>
        <p:cNvGrpSpPr/>
        <p:nvPr/>
      </p:nvGrpSpPr>
      <p:grpSpPr>
        <a:xfrm>
          <a:off x="0" y="0"/>
          <a:ext cx="0" cy="0"/>
          <a:chOff x="0" y="0"/>
          <a:chExt cx="0" cy="0"/>
        </a:xfrm>
      </p:grpSpPr>
      <p:pic>
        <p:nvPicPr>
          <p:cNvPr id="194" name="Google Shape;194;p8"/>
          <p:cNvPicPr preferRelativeResize="0"/>
          <p:nvPr/>
        </p:nvPicPr>
        <p:blipFill>
          <a:blip r:embed="rId3">
            <a:alphaModFix/>
          </a:blip>
          <a:stretch>
            <a:fillRect/>
          </a:stretch>
        </p:blipFill>
        <p:spPr>
          <a:xfrm>
            <a:off x="5828598" y="751008"/>
            <a:ext cx="2858201" cy="2199650"/>
          </a:xfrm>
          <a:prstGeom prst="rect">
            <a:avLst/>
          </a:prstGeom>
          <a:noFill/>
          <a:ln>
            <a:noFill/>
          </a:ln>
        </p:spPr>
      </p:pic>
      <p:pic>
        <p:nvPicPr>
          <p:cNvPr id="195" name="Google Shape;195;p8"/>
          <p:cNvPicPr preferRelativeResize="0"/>
          <p:nvPr/>
        </p:nvPicPr>
        <p:blipFill>
          <a:blip r:embed="rId4">
            <a:alphaModFix/>
          </a:blip>
          <a:stretch>
            <a:fillRect/>
          </a:stretch>
        </p:blipFill>
        <p:spPr>
          <a:xfrm>
            <a:off x="342199" y="735908"/>
            <a:ext cx="2828570" cy="2214751"/>
          </a:xfrm>
          <a:prstGeom prst="rect">
            <a:avLst/>
          </a:prstGeom>
          <a:noFill/>
          <a:ln>
            <a:noFill/>
          </a:ln>
        </p:spPr>
      </p:pic>
      <p:pic>
        <p:nvPicPr>
          <p:cNvPr id="196" name="Google Shape;196;p8"/>
          <p:cNvPicPr preferRelativeResize="0"/>
          <p:nvPr/>
        </p:nvPicPr>
        <p:blipFill>
          <a:blip r:embed="rId5">
            <a:alphaModFix/>
          </a:blip>
          <a:stretch>
            <a:fillRect/>
          </a:stretch>
        </p:blipFill>
        <p:spPr>
          <a:xfrm>
            <a:off x="2978307" y="740387"/>
            <a:ext cx="2828570" cy="2210271"/>
          </a:xfrm>
          <a:prstGeom prst="rect">
            <a:avLst/>
          </a:prstGeom>
          <a:noFill/>
          <a:ln>
            <a:noFill/>
          </a:ln>
        </p:spPr>
      </p:pic>
      <p:graphicFrame>
        <p:nvGraphicFramePr>
          <p:cNvPr id="197" name="Google Shape;197;p8"/>
          <p:cNvGraphicFramePr/>
          <p:nvPr>
            <p:extLst>
              <p:ext uri="{D42A27DB-BD31-4B8C-83A1-F6EECF244321}">
                <p14:modId xmlns:p14="http://schemas.microsoft.com/office/powerpoint/2010/main" val="2034139148"/>
              </p:ext>
            </p:extLst>
          </p:nvPr>
        </p:nvGraphicFramePr>
        <p:xfrm>
          <a:off x="435478" y="2950658"/>
          <a:ext cx="5371399" cy="1798200"/>
        </p:xfrm>
        <a:graphic>
          <a:graphicData uri="http://schemas.openxmlformats.org/drawingml/2006/table">
            <a:tbl>
              <a:tblPr>
                <a:noFill/>
                <a:tableStyleId>{94D9B2B8-FE75-4A73-9597-C4601703F7A3}</a:tableStyleId>
              </a:tblPr>
              <a:tblGrid>
                <a:gridCol w="809340">
                  <a:extLst>
                    <a:ext uri="{9D8B030D-6E8A-4147-A177-3AD203B41FA5}">
                      <a16:colId xmlns:a16="http://schemas.microsoft.com/office/drawing/2014/main" val="20000"/>
                    </a:ext>
                  </a:extLst>
                </a:gridCol>
                <a:gridCol w="2257474">
                  <a:extLst>
                    <a:ext uri="{9D8B030D-6E8A-4147-A177-3AD203B41FA5}">
                      <a16:colId xmlns:a16="http://schemas.microsoft.com/office/drawing/2014/main" val="20002"/>
                    </a:ext>
                  </a:extLst>
                </a:gridCol>
                <a:gridCol w="2304585">
                  <a:extLst>
                    <a:ext uri="{9D8B030D-6E8A-4147-A177-3AD203B41FA5}">
                      <a16:colId xmlns:a16="http://schemas.microsoft.com/office/drawing/2014/main" val="20003"/>
                    </a:ext>
                  </a:extLst>
                </a:gridCol>
              </a:tblGrid>
              <a:tr h="576427">
                <a:tc>
                  <a:txBody>
                    <a:bodyPr/>
                    <a:lstStyle/>
                    <a:p>
                      <a:pPr marL="0" lvl="0" indent="0" algn="l" rtl="0">
                        <a:lnSpc>
                          <a:spcPct val="130000"/>
                        </a:lnSpc>
                        <a:spcBef>
                          <a:spcPts val="0"/>
                        </a:spcBef>
                        <a:spcAft>
                          <a:spcPts val="600"/>
                        </a:spcAft>
                        <a:buNone/>
                      </a:pP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M3500 with 10 loop closure outliers</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M3500a </a:t>
                      </a:r>
                    </a:p>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(Luca </a:t>
                      </a:r>
                      <a:r>
                        <a:rPr lang="en-US" sz="1400" dirty="0" err="1">
                          <a:solidFill>
                            <a:schemeClr val="dk1"/>
                          </a:solidFill>
                          <a:latin typeface="Times New Roman" panose="02020603050405020304" pitchFamily="18" charset="0"/>
                          <a:ea typeface="Open Sans"/>
                          <a:cs typeface="Times New Roman" panose="02020603050405020304" pitchFamily="18" charset="0"/>
                          <a:sym typeface="Open Sans"/>
                        </a:rPr>
                        <a:t>Carlone</a:t>
                      </a: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0"/>
                  </a:ext>
                </a:extLst>
              </a:tr>
              <a:tr h="366807">
                <a:tc>
                  <a:txBody>
                    <a:bodyPr/>
                    <a:lstStyle/>
                    <a:p>
                      <a:pPr marL="0" lvl="0" indent="0" algn="l" rtl="0">
                        <a:spcBef>
                          <a:spcPts val="0"/>
                        </a:spcBef>
                        <a:spcAft>
                          <a:spcPts val="0"/>
                        </a:spcAft>
                        <a:buNone/>
                      </a:pPr>
                      <a:r>
                        <a:rPr lang="en-US" sz="1400">
                          <a:latin typeface="Times New Roman" panose="02020603050405020304" pitchFamily="18" charset="0"/>
                          <a:ea typeface="Open Sans"/>
                          <a:cs typeface="Times New Roman" panose="02020603050405020304" pitchFamily="18" charset="0"/>
                          <a:sym typeface="Open Sans"/>
                        </a:rPr>
                        <a:t>Chi2</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6403.49</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6024797.09</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1"/>
                  </a:ext>
                </a:extLst>
              </a:tr>
              <a:tr h="366807">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RPE</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14.78</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32.42</a:t>
                      </a:r>
                      <a:endParaRPr sz="140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2"/>
                  </a:ext>
                </a:extLst>
              </a:tr>
              <a:tr h="366807">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ATE</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21.17</a:t>
                      </a:r>
                      <a:endParaRPr sz="140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1061.53</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3"/>
                  </a:ext>
                </a:extLst>
              </a:tr>
            </a:tbl>
          </a:graphicData>
        </a:graphic>
      </p:graphicFrame>
      <p:sp>
        <p:nvSpPr>
          <p:cNvPr id="8" name="文本框 7">
            <a:extLst>
              <a:ext uri="{FF2B5EF4-FFF2-40B4-BE49-F238E27FC236}">
                <a16:creationId xmlns:a16="http://schemas.microsoft.com/office/drawing/2014/main" id="{5B6F69DE-C884-4770-AB02-2175CF900B73}"/>
              </a:ext>
            </a:extLst>
          </p:cNvPr>
          <p:cNvSpPr txBox="1"/>
          <p:nvPr/>
        </p:nvSpPr>
        <p:spPr>
          <a:xfrm>
            <a:off x="6287550" y="2730534"/>
            <a:ext cx="2147032" cy="344518"/>
          </a:xfrm>
          <a:prstGeom prst="rect">
            <a:avLst/>
          </a:prstGeom>
          <a:noFill/>
        </p:spPr>
        <p:txBody>
          <a:bodyPr wrap="square">
            <a:spAutoFit/>
          </a:bodyPr>
          <a:lstStyle/>
          <a:p>
            <a:pPr marL="0" lvl="0" indent="0" algn="l" rtl="0">
              <a:lnSpc>
                <a:spcPct val="130000"/>
              </a:lnSpc>
              <a:spcBef>
                <a:spcPts val="0"/>
              </a:spcBef>
              <a:spcAft>
                <a:spcPts val="600"/>
              </a:spcAft>
              <a:buNone/>
            </a:pPr>
            <a:r>
              <a:rPr lang="en-US" altLang="zh-CN" dirty="0">
                <a:solidFill>
                  <a:schemeClr val="dk1"/>
                </a:solidFill>
                <a:latin typeface="Times New Roman" panose="02020603050405020304" pitchFamily="18" charset="0"/>
                <a:ea typeface="Open Sans"/>
                <a:cs typeface="Times New Roman" panose="02020603050405020304" pitchFamily="18" charset="0"/>
                <a:sym typeface="Open Sans"/>
              </a:rPr>
              <a:t>M3500 ground truth</a:t>
            </a:r>
            <a:endParaRPr lang="en-US" altLang="zh-CN" dirty="0">
              <a:latin typeface="Times New Roman" panose="02020603050405020304" pitchFamily="18" charset="0"/>
              <a:ea typeface="Open Sans"/>
              <a:cs typeface="Times New Roman" panose="02020603050405020304" pitchFamily="18" charset="0"/>
              <a:sym typeface="Open Sans"/>
            </a:endParaRPr>
          </a:p>
        </p:txBody>
      </p:sp>
      <p:sp>
        <p:nvSpPr>
          <p:cNvPr id="9" name="Google Shape;182;p7">
            <a:extLst>
              <a:ext uri="{FF2B5EF4-FFF2-40B4-BE49-F238E27FC236}">
                <a16:creationId xmlns:a16="http://schemas.microsoft.com/office/drawing/2014/main" id="{E5CA5290-8EFB-4337-A8AA-D1C4D14C9326}"/>
              </a:ext>
            </a:extLst>
          </p:cNvPr>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ltLang="zh-CN" dirty="0"/>
              <a:t>Experiment Results - M3500</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3"/>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Project Description</a:t>
            </a:r>
            <a:endParaRPr dirty="0"/>
          </a:p>
        </p:txBody>
      </p:sp>
      <p:sp>
        <p:nvSpPr>
          <p:cNvPr id="131" name="Google Shape;131;p3"/>
          <p:cNvSpPr txBox="1">
            <a:spLocks noGrp="1"/>
          </p:cNvSpPr>
          <p:nvPr>
            <p:ph type="body" idx="1"/>
          </p:nvPr>
        </p:nvSpPr>
        <p:spPr>
          <a:xfrm>
            <a:off x="457200" y="971550"/>
            <a:ext cx="8229600" cy="3429000"/>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Tools for robustness test of pose graph optimization  </a:t>
            </a: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Robust Kernels</a:t>
            </a: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Optimization Algorithms: GN/LM/DL</a:t>
            </a: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Datasets</a:t>
            </a: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Experiments</a:t>
            </a:r>
          </a:p>
          <a:p>
            <a:pPr marL="882650" lvl="1" indent="-285750">
              <a:buClr>
                <a:srgbClr val="C00000"/>
              </a:buClr>
              <a:buSzPts val="140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Poor initialization</a:t>
            </a:r>
          </a:p>
          <a:p>
            <a:pPr marL="882650" lvl="1" indent="-285750">
              <a:buClr>
                <a:srgbClr val="C00000"/>
              </a:buClr>
              <a:buSzPts val="140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Loop closure outliers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pic>
        <p:nvPicPr>
          <p:cNvPr id="203" name="Google Shape;203;p9"/>
          <p:cNvPicPr preferRelativeResize="0"/>
          <p:nvPr/>
        </p:nvPicPr>
        <p:blipFill>
          <a:blip r:embed="rId3">
            <a:alphaModFix/>
          </a:blip>
          <a:stretch>
            <a:fillRect/>
          </a:stretch>
        </p:blipFill>
        <p:spPr>
          <a:xfrm>
            <a:off x="5847195" y="590102"/>
            <a:ext cx="2769200" cy="2271631"/>
          </a:xfrm>
          <a:prstGeom prst="rect">
            <a:avLst/>
          </a:prstGeom>
          <a:noFill/>
          <a:ln>
            <a:noFill/>
          </a:ln>
        </p:spPr>
      </p:pic>
      <p:pic>
        <p:nvPicPr>
          <p:cNvPr id="204" name="Google Shape;204;p9"/>
          <p:cNvPicPr preferRelativeResize="0"/>
          <p:nvPr/>
        </p:nvPicPr>
        <p:blipFill>
          <a:blip r:embed="rId4">
            <a:alphaModFix/>
          </a:blip>
          <a:stretch>
            <a:fillRect/>
          </a:stretch>
        </p:blipFill>
        <p:spPr>
          <a:xfrm>
            <a:off x="308794" y="590102"/>
            <a:ext cx="2769201" cy="2271631"/>
          </a:xfrm>
          <a:prstGeom prst="rect">
            <a:avLst/>
          </a:prstGeom>
          <a:noFill/>
          <a:ln>
            <a:noFill/>
          </a:ln>
        </p:spPr>
      </p:pic>
      <p:pic>
        <p:nvPicPr>
          <p:cNvPr id="205" name="Google Shape;205;p9"/>
          <p:cNvPicPr preferRelativeResize="0"/>
          <p:nvPr/>
        </p:nvPicPr>
        <p:blipFill>
          <a:blip r:embed="rId5">
            <a:alphaModFix/>
          </a:blip>
          <a:stretch>
            <a:fillRect/>
          </a:stretch>
        </p:blipFill>
        <p:spPr>
          <a:xfrm>
            <a:off x="3077994" y="590102"/>
            <a:ext cx="2769201" cy="2271631"/>
          </a:xfrm>
          <a:prstGeom prst="rect">
            <a:avLst/>
          </a:prstGeom>
          <a:noFill/>
          <a:ln>
            <a:noFill/>
          </a:ln>
        </p:spPr>
      </p:pic>
      <p:graphicFrame>
        <p:nvGraphicFramePr>
          <p:cNvPr id="206" name="Google Shape;206;p9"/>
          <p:cNvGraphicFramePr/>
          <p:nvPr>
            <p:extLst>
              <p:ext uri="{D42A27DB-BD31-4B8C-83A1-F6EECF244321}">
                <p14:modId xmlns:p14="http://schemas.microsoft.com/office/powerpoint/2010/main" val="166410968"/>
              </p:ext>
            </p:extLst>
          </p:nvPr>
        </p:nvGraphicFramePr>
        <p:xfrm>
          <a:off x="457200" y="2769990"/>
          <a:ext cx="5187309" cy="2011560"/>
        </p:xfrm>
        <a:graphic>
          <a:graphicData uri="http://schemas.openxmlformats.org/drawingml/2006/table">
            <a:tbl>
              <a:tblPr>
                <a:noFill/>
                <a:tableStyleId>{94D9B2B8-FE75-4A73-9597-C4601703F7A3}</a:tableStyleId>
              </a:tblPr>
              <a:tblGrid>
                <a:gridCol w="672500">
                  <a:extLst>
                    <a:ext uri="{9D8B030D-6E8A-4147-A177-3AD203B41FA5}">
                      <a16:colId xmlns:a16="http://schemas.microsoft.com/office/drawing/2014/main" val="20000"/>
                    </a:ext>
                  </a:extLst>
                </a:gridCol>
                <a:gridCol w="2253472">
                  <a:extLst>
                    <a:ext uri="{9D8B030D-6E8A-4147-A177-3AD203B41FA5}">
                      <a16:colId xmlns:a16="http://schemas.microsoft.com/office/drawing/2014/main" val="20002"/>
                    </a:ext>
                  </a:extLst>
                </a:gridCol>
                <a:gridCol w="2261337">
                  <a:extLst>
                    <a:ext uri="{9D8B030D-6E8A-4147-A177-3AD203B41FA5}">
                      <a16:colId xmlns:a16="http://schemas.microsoft.com/office/drawing/2014/main" val="20003"/>
                    </a:ext>
                  </a:extLst>
                </a:gridCol>
              </a:tblGrid>
              <a:tr h="726979">
                <a:tc>
                  <a:txBody>
                    <a:bodyPr/>
                    <a:lstStyle/>
                    <a:p>
                      <a:pPr marL="0" lvl="0" indent="0" algn="l" rtl="0">
                        <a:lnSpc>
                          <a:spcPct val="130000"/>
                        </a:lnSpc>
                        <a:spcBef>
                          <a:spcPts val="0"/>
                        </a:spcBef>
                        <a:spcAft>
                          <a:spcPts val="600"/>
                        </a:spcAft>
                        <a:buNone/>
                      </a:pP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10 loop closure outliers &amp; poor initial estimate</a:t>
                      </a:r>
                    </a:p>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 (with robust kernel)</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10 loop closure outliers &amp; poor initial estimate </a:t>
                      </a:r>
                    </a:p>
                    <a:p>
                      <a:pPr marL="0" lvl="0" indent="0" algn="l" rtl="0">
                        <a:spcBef>
                          <a:spcPts val="0"/>
                        </a:spcBef>
                        <a:spcAft>
                          <a:spcPts val="0"/>
                        </a:spcAft>
                        <a:buClr>
                          <a:schemeClr val="dk1"/>
                        </a:buClr>
                        <a:buSzPts val="1100"/>
                        <a:buFont typeface="Arial"/>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(without robust kernel)</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0"/>
                  </a:ext>
                </a:extLst>
              </a:tr>
              <a:tr h="350014">
                <a:tc>
                  <a:txBody>
                    <a:bodyPr/>
                    <a:lstStyle/>
                    <a:p>
                      <a:pPr marL="0" lvl="0" indent="0" algn="l" rtl="0">
                        <a:spcBef>
                          <a:spcPts val="0"/>
                        </a:spcBef>
                        <a:spcAft>
                          <a:spcPts val="0"/>
                        </a:spcAft>
                        <a:buNone/>
                      </a:pPr>
                      <a:r>
                        <a:rPr lang="en-US" sz="1400">
                          <a:latin typeface="Times New Roman" panose="02020603050405020304" pitchFamily="18" charset="0"/>
                          <a:ea typeface="Open Sans"/>
                          <a:cs typeface="Times New Roman" panose="02020603050405020304" pitchFamily="18" charset="0"/>
                          <a:sym typeface="Open Sans"/>
                        </a:rPr>
                        <a:t>Chi2</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466908.98</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2320754.15</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1"/>
                  </a:ext>
                </a:extLst>
              </a:tr>
              <a:tr h="367474">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RPE</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3828.79</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3911.38</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2"/>
                  </a:ext>
                </a:extLst>
              </a:tr>
              <a:tr h="350014">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ATE</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2637.04</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2738.46</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3"/>
                  </a:ext>
                </a:extLst>
              </a:tr>
            </a:tbl>
          </a:graphicData>
        </a:graphic>
      </p:graphicFrame>
      <p:sp>
        <p:nvSpPr>
          <p:cNvPr id="8" name="文本框 7">
            <a:extLst>
              <a:ext uri="{FF2B5EF4-FFF2-40B4-BE49-F238E27FC236}">
                <a16:creationId xmlns:a16="http://schemas.microsoft.com/office/drawing/2014/main" id="{3DAB2F0C-81E8-42FD-90FF-7BCF22E6F5F0}"/>
              </a:ext>
            </a:extLst>
          </p:cNvPr>
          <p:cNvSpPr txBox="1"/>
          <p:nvPr/>
        </p:nvSpPr>
        <p:spPr>
          <a:xfrm>
            <a:off x="6747377" y="2708881"/>
            <a:ext cx="1657350" cy="628826"/>
          </a:xfrm>
          <a:prstGeom prst="rect">
            <a:avLst/>
          </a:prstGeom>
          <a:noFill/>
        </p:spPr>
        <p:txBody>
          <a:bodyPr wrap="square">
            <a:spAutoFit/>
          </a:bodyPr>
          <a:lstStyle/>
          <a:p>
            <a:pPr marL="0" lvl="0" indent="0" algn="l" rtl="0">
              <a:lnSpc>
                <a:spcPct val="130000"/>
              </a:lnSpc>
              <a:spcBef>
                <a:spcPts val="0"/>
              </a:spcBef>
              <a:spcAft>
                <a:spcPts val="600"/>
              </a:spcAft>
              <a:buNone/>
            </a:pPr>
            <a:r>
              <a:rPr lang="en-US" altLang="zh-CN" sz="1400" dirty="0">
                <a:solidFill>
                  <a:schemeClr val="dk1"/>
                </a:solidFill>
                <a:latin typeface="Times New Roman" panose="02020603050405020304" pitchFamily="18" charset="0"/>
                <a:ea typeface="Open Sans"/>
                <a:cs typeface="Times New Roman" panose="02020603050405020304" pitchFamily="18" charset="0"/>
                <a:sym typeface="Open Sans"/>
              </a:rPr>
              <a:t>INTEL </a:t>
            </a:r>
            <a:br>
              <a:rPr lang="en-US" altLang="zh-CN" sz="1400" dirty="0">
                <a:solidFill>
                  <a:schemeClr val="dk1"/>
                </a:solidFill>
                <a:latin typeface="Times New Roman" panose="02020603050405020304" pitchFamily="18" charset="0"/>
                <a:ea typeface="Open Sans"/>
                <a:cs typeface="Times New Roman" panose="02020603050405020304" pitchFamily="18" charset="0"/>
                <a:sym typeface="Open Sans"/>
              </a:rPr>
            </a:br>
            <a:r>
              <a:rPr lang="en-US" altLang="zh-CN" sz="1400" dirty="0">
                <a:solidFill>
                  <a:schemeClr val="dk1"/>
                </a:solidFill>
                <a:latin typeface="Times New Roman" panose="02020603050405020304" pitchFamily="18" charset="0"/>
                <a:ea typeface="Open Sans"/>
                <a:cs typeface="Times New Roman" panose="02020603050405020304" pitchFamily="18" charset="0"/>
                <a:sym typeface="Open Sans"/>
              </a:rPr>
              <a:t>ground truth</a:t>
            </a:r>
            <a:endParaRPr lang="en-US" altLang="zh-CN" sz="1400" dirty="0">
              <a:latin typeface="Times New Roman" panose="02020603050405020304" pitchFamily="18" charset="0"/>
              <a:ea typeface="Open Sans"/>
              <a:cs typeface="Times New Roman" panose="02020603050405020304" pitchFamily="18" charset="0"/>
              <a:sym typeface="Open Sans"/>
            </a:endParaRPr>
          </a:p>
        </p:txBody>
      </p:sp>
      <p:sp>
        <p:nvSpPr>
          <p:cNvPr id="9" name="Google Shape;182;p7">
            <a:extLst>
              <a:ext uri="{FF2B5EF4-FFF2-40B4-BE49-F238E27FC236}">
                <a16:creationId xmlns:a16="http://schemas.microsoft.com/office/drawing/2014/main" id="{7FB8978B-4873-4811-AB2A-8D6EC5EAC5BC}"/>
              </a:ext>
            </a:extLst>
          </p:cNvPr>
          <p:cNvSpPr txBox="1">
            <a:spLocks/>
          </p:cNvSpPr>
          <p:nvPr/>
        </p:nvSpPr>
        <p:spPr>
          <a:xfrm>
            <a:off x="457200" y="361950"/>
            <a:ext cx="8229600" cy="6096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2pPr>
            <a:lvl3pPr marR="0" lvl="2"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3pPr>
            <a:lvl4pPr marR="0" lvl="3"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4pPr>
            <a:lvl5pPr marR="0" lvl="4"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9pPr>
          </a:lstStyle>
          <a:p>
            <a:r>
              <a:rPr lang="en-US" altLang="zh-CN" dirty="0"/>
              <a:t>Experiment Results - Intel</a:t>
            </a: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0"/>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Summary &amp; </a:t>
            </a:r>
            <a:r>
              <a:rPr lang="en-US" altLang="zh-CN" dirty="0"/>
              <a:t>Future Work</a:t>
            </a:r>
            <a:endParaRPr dirty="0"/>
          </a:p>
        </p:txBody>
      </p:sp>
      <p:sp>
        <p:nvSpPr>
          <p:cNvPr id="212" name="Google Shape;212;p10"/>
          <p:cNvSpPr txBox="1">
            <a:spLocks noGrp="1"/>
          </p:cNvSpPr>
          <p:nvPr>
            <p:ph type="body" idx="1"/>
          </p:nvPr>
        </p:nvSpPr>
        <p:spPr>
          <a:xfrm>
            <a:off x="457200" y="1200150"/>
            <a:ext cx="8229600" cy="3429000"/>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Robust kernels help against poor initialization</a:t>
            </a:r>
          </a:p>
          <a:p>
            <a:pPr lvl="1" indent="-317500">
              <a:buClr>
                <a:srgbClr val="C00000"/>
              </a:buClr>
              <a:buSzPts val="1400"/>
              <a:buFont typeface="Wingdings" panose="05000000000000000000" pitchFamily="2" charset="2"/>
              <a:buChar char="Ø"/>
            </a:pPr>
            <a:r>
              <a:rPr lang="en-US" sz="1800" dirty="0" err="1">
                <a:latin typeface="Times New Roman" panose="02020603050405020304" pitchFamily="18" charset="0"/>
                <a:cs typeface="Times New Roman" panose="02020603050405020304" pitchFamily="18" charset="0"/>
              </a:rPr>
              <a:t>Geman</a:t>
            </a:r>
            <a:r>
              <a:rPr lang="en-US" sz="1800" dirty="0">
                <a:latin typeface="Times New Roman" panose="02020603050405020304" pitchFamily="18" charset="0"/>
                <a:cs typeface="Times New Roman" panose="02020603050405020304" pitchFamily="18" charset="0"/>
              </a:rPr>
              <a:t>, Huber, DCS</a:t>
            </a:r>
            <a:endParaRPr sz="1800" dirty="0">
              <a:latin typeface="Times New Roman" panose="02020603050405020304" pitchFamily="18" charset="0"/>
              <a:cs typeface="Times New Roman" panose="02020603050405020304" pitchFamily="18" charset="0"/>
            </a:endParaRPr>
          </a:p>
          <a:p>
            <a:pPr marL="285750" lvl="0" indent="-285750" algn="l" rtl="0">
              <a:lnSpc>
                <a:spcPct val="100000"/>
              </a:lnSpc>
              <a:spcBef>
                <a:spcPts val="600"/>
              </a:spcBef>
              <a:spcAft>
                <a:spcPts val="0"/>
              </a:spcAft>
              <a:buClr>
                <a:srgbClr val="C00000"/>
              </a:buClr>
              <a:buFont typeface="Wingdings" panose="05000000000000000000" pitchFamily="2" charset="2"/>
              <a:buChar char="l"/>
            </a:pPr>
            <a:endParaRPr sz="1800" dirty="0">
              <a:latin typeface="Times New Roman" panose="02020603050405020304" pitchFamily="18" charset="0"/>
              <a:cs typeface="Times New Roman" panose="02020603050405020304" pitchFamily="18" charset="0"/>
            </a:endParaRP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Common kernels not very effective against loop closure outliers</a:t>
            </a: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endParaRPr lang="en-US" sz="1800" dirty="0">
              <a:latin typeface="Times New Roman" panose="02020603050405020304" pitchFamily="18" charset="0"/>
              <a:cs typeface="Times New Roman" panose="02020603050405020304" pitchFamily="18" charset="0"/>
            </a:endParaRP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It’s hard for good models to optimize bad data. </a:t>
            </a: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endParaRPr lang="en-US" sz="1800" dirty="0">
              <a:latin typeface="Times New Roman" panose="02020603050405020304" pitchFamily="18" charset="0"/>
              <a:cs typeface="Times New Roman" panose="02020603050405020304" pitchFamily="18" charset="0"/>
            </a:endParaRP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More experiments on different datasets and implementations of other kernels.</a:t>
            </a:r>
            <a:endParaRPr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216"/>
        <p:cNvGrpSpPr/>
        <p:nvPr/>
      </p:nvGrpSpPr>
      <p:grpSpPr>
        <a:xfrm>
          <a:off x="0" y="0"/>
          <a:ext cx="0" cy="0"/>
          <a:chOff x="0" y="0"/>
          <a:chExt cx="0" cy="0"/>
        </a:xfrm>
      </p:grpSpPr>
      <p:sp>
        <p:nvSpPr>
          <p:cNvPr id="217" name="Google Shape;217;gd6d2b1afac_0_0"/>
          <p:cNvSpPr txBox="1">
            <a:spLocks noGrp="1"/>
          </p:cNvSpPr>
          <p:nvPr>
            <p:ph type="title"/>
          </p:nvPr>
        </p:nvSpPr>
        <p:spPr>
          <a:xfrm>
            <a:off x="457200" y="361950"/>
            <a:ext cx="8229600" cy="609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Possible questions</a:t>
            </a:r>
            <a:endParaRPr/>
          </a:p>
        </p:txBody>
      </p:sp>
      <p:sp>
        <p:nvSpPr>
          <p:cNvPr id="218" name="Google Shape;218;gd6d2b1afac_0_0"/>
          <p:cNvSpPr txBox="1">
            <a:spLocks noGrp="1"/>
          </p:cNvSpPr>
          <p:nvPr>
            <p:ph type="body" idx="1"/>
          </p:nvPr>
        </p:nvSpPr>
        <p:spPr>
          <a:xfrm>
            <a:off x="457200" y="1200150"/>
            <a:ext cx="8229600" cy="3429000"/>
          </a:xfrm>
          <a:prstGeom prst="rect">
            <a:avLst/>
          </a:prstGeom>
        </p:spPr>
        <p:txBody>
          <a:bodyPr spcFirstLastPara="1" wrap="square" lIns="91425" tIns="45700" rIns="91425" bIns="45700" anchor="t" anchorCtr="0">
            <a:noAutofit/>
          </a:bodyPr>
          <a:lstStyle/>
          <a:p>
            <a:pPr marL="0" lvl="0" indent="0" algn="l" rtl="0">
              <a:spcBef>
                <a:spcPts val="600"/>
              </a:spcBef>
              <a:spcAft>
                <a:spcPts val="0"/>
              </a:spcAft>
              <a:buNone/>
            </a:pPr>
            <a:r>
              <a:rPr lang="en-US"/>
              <a:t>What’s the difference between g2o and gtsam?</a:t>
            </a:r>
            <a:endParaRPr/>
          </a:p>
          <a:p>
            <a:pPr marL="0" lvl="0" indent="0" algn="l" rtl="0">
              <a:spcBef>
                <a:spcPts val="600"/>
              </a:spcBef>
              <a:spcAft>
                <a:spcPts val="0"/>
              </a:spcAft>
              <a:buNone/>
            </a:pPr>
            <a:endParaRPr/>
          </a:p>
          <a:p>
            <a:pPr marL="0" lvl="0" indent="0" algn="l" rtl="0">
              <a:spcBef>
                <a:spcPts val="60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4"/>
          <p:cNvSpPr txBox="1">
            <a:spLocks noGrp="1"/>
          </p:cNvSpPr>
          <p:nvPr>
            <p:ph type="title" idx="4294967295"/>
          </p:nvPr>
        </p:nvSpPr>
        <p:spPr>
          <a:xfrm>
            <a:off x="508850" y="354400"/>
            <a:ext cx="8229600" cy="609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Graph-based SLAM</a:t>
            </a:r>
            <a:endParaRPr/>
          </a:p>
        </p:txBody>
      </p:sp>
      <p:pic>
        <p:nvPicPr>
          <p:cNvPr id="137" name="Google Shape;137;p4" title="Aspects  of  an  edge  connecting  the  vertexxiand  the  vertexxj."/>
          <p:cNvPicPr preferRelativeResize="0"/>
          <p:nvPr/>
        </p:nvPicPr>
        <p:blipFill rotWithShape="1">
          <a:blip r:embed="rId3">
            <a:alphaModFix/>
          </a:blip>
          <a:srcRect l="2813" b="5788"/>
          <a:stretch/>
        </p:blipFill>
        <p:spPr>
          <a:xfrm>
            <a:off x="4970540" y="2676125"/>
            <a:ext cx="2494897" cy="1673079"/>
          </a:xfrm>
          <a:prstGeom prst="rect">
            <a:avLst/>
          </a:prstGeom>
          <a:noFill/>
          <a:ln>
            <a:noFill/>
          </a:ln>
          <a:effectLst>
            <a:outerShdw blurRad="57150" dist="19050" dir="5400000" algn="bl" rotWithShape="0">
              <a:srgbClr val="000000">
                <a:alpha val="49803"/>
              </a:srgbClr>
            </a:outerShdw>
          </a:effectLst>
        </p:spPr>
      </p:pic>
      <p:sp>
        <p:nvSpPr>
          <p:cNvPr id="138" name="Google Shape;138;p4"/>
          <p:cNvSpPr/>
          <p:nvPr/>
        </p:nvSpPr>
        <p:spPr>
          <a:xfrm>
            <a:off x="595655" y="2195723"/>
            <a:ext cx="3517560" cy="1410597"/>
          </a:xfrm>
          <a:prstGeom prst="rect">
            <a:avLst/>
          </a:prstGeom>
          <a:solidFill>
            <a:schemeClr val="lt1"/>
          </a:solidFill>
          <a:ln w="25400" cap="flat" cmpd="sng">
            <a:solidFill>
              <a:schemeClr val="accent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39" name="Google Shape;139;p4"/>
          <p:cNvSpPr/>
          <p:nvPr/>
        </p:nvSpPr>
        <p:spPr>
          <a:xfrm>
            <a:off x="613332" y="2048179"/>
            <a:ext cx="2080202" cy="278416"/>
          </a:xfrm>
          <a:prstGeom prst="rect">
            <a:avLst/>
          </a:prstGeom>
          <a:solidFill>
            <a:schemeClr val="lt1"/>
          </a:solidFill>
          <a:ln>
            <a:noFill/>
          </a:ln>
          <a:effectLst>
            <a:outerShdw blurRad="57150" dist="38100" dir="5400000" algn="tr" rotWithShape="0">
              <a:srgbClr val="000000">
                <a:alpha val="49803"/>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0" name="Google Shape;140;p4"/>
          <p:cNvSpPr txBox="1"/>
          <p:nvPr/>
        </p:nvSpPr>
        <p:spPr>
          <a:xfrm>
            <a:off x="584123" y="2040084"/>
            <a:ext cx="1857741" cy="315441"/>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600" b="1" i="0" u="none" strike="noStrike" cap="none">
                <a:solidFill>
                  <a:srgbClr val="B2260A"/>
                </a:solidFill>
                <a:latin typeface="Times New Roman" panose="02020603050405020304" pitchFamily="18" charset="0"/>
                <a:ea typeface="Open Sans"/>
                <a:cs typeface="Times New Roman" panose="02020603050405020304" pitchFamily="18" charset="0"/>
                <a:sym typeface="Open Sans"/>
              </a:rPr>
              <a:t>Objective Function</a:t>
            </a:r>
            <a:endParaRPr sz="1600" b="1" i="0" u="none" strike="noStrike" cap="none">
              <a:solidFill>
                <a:srgbClr val="B2260A"/>
              </a:solidFill>
              <a:latin typeface="Times New Roman" panose="02020603050405020304" pitchFamily="18" charset="0"/>
              <a:ea typeface="Open Sans"/>
              <a:cs typeface="Times New Roman" panose="02020603050405020304" pitchFamily="18" charset="0"/>
              <a:sym typeface="Open Sans"/>
            </a:endParaRPr>
          </a:p>
        </p:txBody>
      </p:sp>
      <p:sp>
        <p:nvSpPr>
          <p:cNvPr id="141" name="Google Shape;141;p4"/>
          <p:cNvSpPr/>
          <p:nvPr/>
        </p:nvSpPr>
        <p:spPr>
          <a:xfrm>
            <a:off x="4053987" y="3540021"/>
            <a:ext cx="59400" cy="66300"/>
          </a:xfrm>
          <a:prstGeom prst="triangle">
            <a:avLst>
              <a:gd name="adj" fmla="val 100000"/>
            </a:avLst>
          </a:prstGeom>
          <a:solidFill>
            <a:schemeClr val="accent1">
              <a:alpha val="71372"/>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2" name="Google Shape;142;p4"/>
          <p:cNvSpPr/>
          <p:nvPr/>
        </p:nvSpPr>
        <p:spPr>
          <a:xfrm>
            <a:off x="595494" y="1175842"/>
            <a:ext cx="3517800" cy="776005"/>
          </a:xfrm>
          <a:prstGeom prst="rect">
            <a:avLst/>
          </a:prstGeom>
          <a:solidFill>
            <a:schemeClr val="lt1"/>
          </a:solidFill>
          <a:ln w="25400" cap="flat" cmpd="sng">
            <a:solidFill>
              <a:schemeClr val="accent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3" name="Google Shape;143;p4"/>
          <p:cNvSpPr txBox="1"/>
          <p:nvPr/>
        </p:nvSpPr>
        <p:spPr>
          <a:xfrm>
            <a:off x="704118" y="1434018"/>
            <a:ext cx="3431700" cy="306207"/>
          </a:xfrm>
          <a:prstGeom prst="rect">
            <a:avLst/>
          </a:prstGeom>
          <a:blipFill rotWithShape="1">
            <a:blip r:embed="rId4">
              <a:alphaModFix/>
            </a:blip>
            <a:stretch>
              <a:fillRect t="-3998" b="-19998"/>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Times New Roman" panose="02020603050405020304" pitchFamily="18" charset="0"/>
                <a:cs typeface="Times New Roman" panose="02020603050405020304" pitchFamily="18" charset="0"/>
                <a:sym typeface="Arial"/>
              </a:rPr>
              <a:t> </a:t>
            </a:r>
            <a:endParaRPr>
              <a:latin typeface="Times New Roman" panose="02020603050405020304" pitchFamily="18" charset="0"/>
              <a:cs typeface="Times New Roman" panose="02020603050405020304" pitchFamily="18" charset="0"/>
            </a:endParaRPr>
          </a:p>
        </p:txBody>
      </p:sp>
      <p:sp>
        <p:nvSpPr>
          <p:cNvPr id="144" name="Google Shape;144;p4"/>
          <p:cNvSpPr/>
          <p:nvPr/>
        </p:nvSpPr>
        <p:spPr>
          <a:xfrm>
            <a:off x="613079" y="1028297"/>
            <a:ext cx="2080202" cy="278416"/>
          </a:xfrm>
          <a:prstGeom prst="rect">
            <a:avLst/>
          </a:prstGeom>
          <a:solidFill>
            <a:schemeClr val="lt1"/>
          </a:solidFill>
          <a:ln>
            <a:noFill/>
          </a:ln>
          <a:effectLst>
            <a:outerShdw blurRad="57150" dist="38100" dir="5400000" algn="tr" rotWithShape="0">
              <a:srgbClr val="000000">
                <a:alpha val="49803"/>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5" name="Google Shape;145;p4"/>
          <p:cNvSpPr txBox="1"/>
          <p:nvPr/>
        </p:nvSpPr>
        <p:spPr>
          <a:xfrm>
            <a:off x="583870" y="1030593"/>
            <a:ext cx="1857741" cy="315441"/>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600" b="1" i="0" u="none" strike="noStrike" cap="none" dirty="0">
                <a:solidFill>
                  <a:srgbClr val="B2260A"/>
                </a:solidFill>
                <a:latin typeface="Times New Roman" panose="02020603050405020304" pitchFamily="18" charset="0"/>
                <a:ea typeface="Open Sans"/>
                <a:cs typeface="Times New Roman" panose="02020603050405020304" pitchFamily="18" charset="0"/>
                <a:sym typeface="Open Sans"/>
              </a:rPr>
              <a:t>Goal</a:t>
            </a:r>
            <a:endParaRPr sz="1600" b="1" i="0" u="none" strike="noStrike" cap="none" dirty="0">
              <a:solidFill>
                <a:srgbClr val="B2260A"/>
              </a:solidFill>
              <a:latin typeface="Times New Roman" panose="02020603050405020304" pitchFamily="18" charset="0"/>
              <a:ea typeface="Open Sans"/>
              <a:cs typeface="Times New Roman" panose="02020603050405020304" pitchFamily="18" charset="0"/>
              <a:sym typeface="Open Sans"/>
            </a:endParaRPr>
          </a:p>
        </p:txBody>
      </p:sp>
      <p:sp>
        <p:nvSpPr>
          <p:cNvPr id="146" name="Google Shape;146;p4"/>
          <p:cNvSpPr/>
          <p:nvPr/>
        </p:nvSpPr>
        <p:spPr>
          <a:xfrm>
            <a:off x="4062204" y="1894155"/>
            <a:ext cx="59400" cy="66300"/>
          </a:xfrm>
          <a:prstGeom prst="triangle">
            <a:avLst>
              <a:gd name="adj" fmla="val 100000"/>
            </a:avLst>
          </a:prstGeom>
          <a:solidFill>
            <a:schemeClr val="accent1">
              <a:alpha val="71372"/>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7" name="Google Shape;147;p4"/>
          <p:cNvSpPr/>
          <p:nvPr/>
        </p:nvSpPr>
        <p:spPr>
          <a:xfrm>
            <a:off x="595494" y="3864214"/>
            <a:ext cx="3517800" cy="807826"/>
          </a:xfrm>
          <a:prstGeom prst="rect">
            <a:avLst/>
          </a:prstGeom>
          <a:solidFill>
            <a:schemeClr val="lt1"/>
          </a:solidFill>
          <a:ln w="25400" cap="flat" cmpd="sng">
            <a:solidFill>
              <a:schemeClr val="accent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8" name="Google Shape;148;p4"/>
          <p:cNvSpPr/>
          <p:nvPr/>
        </p:nvSpPr>
        <p:spPr>
          <a:xfrm>
            <a:off x="613079" y="3716668"/>
            <a:ext cx="2080202" cy="278416"/>
          </a:xfrm>
          <a:prstGeom prst="rect">
            <a:avLst/>
          </a:prstGeom>
          <a:solidFill>
            <a:schemeClr val="lt1"/>
          </a:solidFill>
          <a:ln>
            <a:noFill/>
          </a:ln>
          <a:effectLst>
            <a:outerShdw blurRad="57150" dist="38100" dir="5400000" algn="tr" rotWithShape="0">
              <a:srgbClr val="000000">
                <a:alpha val="49803"/>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9" name="Google Shape;149;p4"/>
          <p:cNvSpPr txBox="1"/>
          <p:nvPr/>
        </p:nvSpPr>
        <p:spPr>
          <a:xfrm>
            <a:off x="583870" y="3710173"/>
            <a:ext cx="1857741" cy="315441"/>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600" b="1" i="0" u="none" strike="noStrike" cap="none">
                <a:solidFill>
                  <a:srgbClr val="B2260A"/>
                </a:solidFill>
                <a:latin typeface="Times New Roman" panose="02020603050405020304" pitchFamily="18" charset="0"/>
                <a:ea typeface="Open Sans"/>
                <a:cs typeface="Times New Roman" panose="02020603050405020304" pitchFamily="18" charset="0"/>
                <a:sym typeface="Open Sans"/>
              </a:rPr>
              <a:t>Solving</a:t>
            </a:r>
            <a:endParaRPr sz="1600" b="1" i="0" u="none" strike="noStrike" cap="none">
              <a:solidFill>
                <a:srgbClr val="B2260A"/>
              </a:solidFill>
              <a:latin typeface="Times New Roman" panose="02020603050405020304" pitchFamily="18" charset="0"/>
              <a:ea typeface="Open Sans"/>
              <a:cs typeface="Times New Roman" panose="02020603050405020304" pitchFamily="18" charset="0"/>
              <a:sym typeface="Open Sans"/>
            </a:endParaRPr>
          </a:p>
        </p:txBody>
      </p:sp>
      <p:sp>
        <p:nvSpPr>
          <p:cNvPr id="150" name="Google Shape;150;p4"/>
          <p:cNvSpPr/>
          <p:nvPr/>
        </p:nvSpPr>
        <p:spPr>
          <a:xfrm>
            <a:off x="4053814" y="4608502"/>
            <a:ext cx="59400" cy="66300"/>
          </a:xfrm>
          <a:prstGeom prst="triangle">
            <a:avLst>
              <a:gd name="adj" fmla="val 100000"/>
            </a:avLst>
          </a:prstGeom>
          <a:solidFill>
            <a:schemeClr val="accent1">
              <a:alpha val="71372"/>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51" name="Google Shape;151;p4"/>
          <p:cNvSpPr txBox="1"/>
          <p:nvPr/>
        </p:nvSpPr>
        <p:spPr>
          <a:xfrm>
            <a:off x="595574" y="2368578"/>
            <a:ext cx="3517640" cy="928301"/>
          </a:xfrm>
          <a:prstGeom prst="rect">
            <a:avLst/>
          </a:prstGeom>
          <a:blipFill rotWithShape="1">
            <a:blip r:embed="rId5">
              <a:alphaModFix/>
            </a:blip>
            <a:stretch>
              <a:fillRect b="-1314"/>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Arial"/>
                <a:ea typeface="Arial"/>
                <a:cs typeface="Arial"/>
                <a:sym typeface="Arial"/>
              </a:rPr>
              <a:t> </a:t>
            </a:r>
            <a:endParaRPr/>
          </a:p>
        </p:txBody>
      </p:sp>
      <p:sp>
        <p:nvSpPr>
          <p:cNvPr id="152" name="Google Shape;152;p4"/>
          <p:cNvSpPr txBox="1"/>
          <p:nvPr/>
        </p:nvSpPr>
        <p:spPr>
          <a:xfrm>
            <a:off x="1009559" y="1703900"/>
            <a:ext cx="65" cy="215444"/>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53" name="Google Shape;153;p4"/>
          <p:cNvSpPr txBox="1"/>
          <p:nvPr/>
        </p:nvSpPr>
        <p:spPr>
          <a:xfrm>
            <a:off x="704118" y="4088603"/>
            <a:ext cx="3431700" cy="420662"/>
          </a:xfrm>
          <a:prstGeom prst="rect">
            <a:avLst/>
          </a:pr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Arial"/>
                <a:ea typeface="Arial"/>
                <a:cs typeface="Arial"/>
                <a:sym typeface="Arial"/>
              </a:rPr>
              <a:t> </a:t>
            </a:r>
            <a:endParaRPr/>
          </a:p>
        </p:txBody>
      </p:sp>
      <p:sp>
        <p:nvSpPr>
          <p:cNvPr id="154" name="Google Shape;154;p4"/>
          <p:cNvSpPr txBox="1"/>
          <p:nvPr/>
        </p:nvSpPr>
        <p:spPr>
          <a:xfrm>
            <a:off x="4221838" y="4473493"/>
            <a:ext cx="3734131"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Times New Roman"/>
                <a:ea typeface="Times New Roman"/>
                <a:cs typeface="Times New Roman"/>
                <a:sym typeface="Times New Roman"/>
              </a:rPr>
              <a:t>Aspects</a:t>
            </a:r>
            <a:r>
              <a:rPr lang="en-US" sz="1200">
                <a:latin typeface="Times New Roman"/>
                <a:ea typeface="Times New Roman"/>
                <a:cs typeface="Times New Roman"/>
                <a:sym typeface="Times New Roman"/>
              </a:rPr>
              <a:t> </a:t>
            </a:r>
            <a:r>
              <a:rPr lang="en-US" sz="1200" b="0" i="0" u="none" strike="noStrike" cap="none">
                <a:solidFill>
                  <a:srgbClr val="000000"/>
                </a:solidFill>
                <a:latin typeface="Times New Roman"/>
                <a:ea typeface="Times New Roman"/>
                <a:cs typeface="Times New Roman"/>
                <a:sym typeface="Times New Roman"/>
              </a:rPr>
              <a:t>of</a:t>
            </a:r>
            <a:r>
              <a:rPr lang="en-US" sz="1200">
                <a:latin typeface="Times New Roman"/>
                <a:ea typeface="Times New Roman"/>
                <a:cs typeface="Times New Roman"/>
                <a:sym typeface="Times New Roman"/>
              </a:rPr>
              <a:t> </a:t>
            </a:r>
            <a:r>
              <a:rPr lang="en-US" sz="1200" b="0" i="0" u="none" strike="noStrike" cap="none">
                <a:solidFill>
                  <a:srgbClr val="000000"/>
                </a:solidFill>
                <a:latin typeface="Times New Roman"/>
                <a:ea typeface="Times New Roman"/>
                <a:cs typeface="Times New Roman"/>
                <a:sym typeface="Times New Roman"/>
              </a:rPr>
              <a:t>an</a:t>
            </a:r>
            <a:r>
              <a:rPr lang="en-US" sz="1200">
                <a:latin typeface="Times New Roman"/>
                <a:ea typeface="Times New Roman"/>
                <a:cs typeface="Times New Roman"/>
                <a:sym typeface="Times New Roman"/>
              </a:rPr>
              <a:t> </a:t>
            </a:r>
            <a:r>
              <a:rPr lang="en-US" sz="1200" b="0" i="0" u="none" strike="noStrike" cap="none">
                <a:solidFill>
                  <a:srgbClr val="000000"/>
                </a:solidFill>
                <a:latin typeface="Times New Roman"/>
                <a:ea typeface="Times New Roman"/>
                <a:cs typeface="Times New Roman"/>
                <a:sym typeface="Times New Roman"/>
              </a:rPr>
              <a:t>edge connecting vertices* </a:t>
            </a:r>
            <a:endParaRPr sz="1200" b="0" i="0" u="none" strike="noStrike" cap="none">
              <a:solidFill>
                <a:srgbClr val="000000"/>
              </a:solidFill>
              <a:latin typeface="Times New Roman"/>
              <a:ea typeface="Times New Roman"/>
              <a:cs typeface="Times New Roman"/>
              <a:sym typeface="Times New Roman"/>
            </a:endParaRPr>
          </a:p>
        </p:txBody>
      </p:sp>
      <p:sp>
        <p:nvSpPr>
          <p:cNvPr id="155" name="Google Shape;155;p4"/>
          <p:cNvSpPr txBox="1"/>
          <p:nvPr/>
        </p:nvSpPr>
        <p:spPr>
          <a:xfrm>
            <a:off x="0" y="4861516"/>
            <a:ext cx="752551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700" b="0" i="0" u="none" strike="noStrike" cap="none">
                <a:solidFill>
                  <a:srgbClr val="000000"/>
                </a:solidFill>
                <a:latin typeface="Arial"/>
                <a:ea typeface="Arial"/>
                <a:cs typeface="Arial"/>
                <a:sym typeface="Arial"/>
              </a:rPr>
              <a:t>* R. Kuemmerle, G. Grisetti, H. Strasdat, K. Konolige, W. Burgard, "g2o: A General Framework for Graph Optimization", In Proceedings of the IEEE International Conference on Robotics and Automation (ICRA), Shanghai, China, pp. 3607-3613, 2011.</a:t>
            </a:r>
            <a:endParaRPr/>
          </a:p>
        </p:txBody>
      </p:sp>
      <p:pic>
        <p:nvPicPr>
          <p:cNvPr id="156" name="Google Shape;156;p4"/>
          <p:cNvPicPr preferRelativeResize="0"/>
          <p:nvPr/>
        </p:nvPicPr>
        <p:blipFill rotWithShape="1">
          <a:blip r:embed="rId7">
            <a:alphaModFix/>
          </a:blip>
          <a:srcRect t="4655"/>
          <a:stretch/>
        </p:blipFill>
        <p:spPr>
          <a:xfrm>
            <a:off x="4970540" y="451731"/>
            <a:ext cx="2434317" cy="1717960"/>
          </a:xfrm>
          <a:prstGeom prst="rect">
            <a:avLst/>
          </a:prstGeom>
          <a:noFill/>
          <a:ln>
            <a:noFill/>
          </a:ln>
          <a:effectLst>
            <a:outerShdw blurRad="57150" dist="19050" dir="5400000" algn="t" rotWithShape="0">
              <a:srgbClr val="000000">
                <a:alpha val="49803"/>
              </a:srgbClr>
            </a:outerShdw>
          </a:effectLst>
        </p:spPr>
      </p:pic>
      <p:sp>
        <p:nvSpPr>
          <p:cNvPr id="157" name="Google Shape;157;p4"/>
          <p:cNvSpPr txBox="1"/>
          <p:nvPr/>
        </p:nvSpPr>
        <p:spPr>
          <a:xfrm>
            <a:off x="4312243" y="2228414"/>
            <a:ext cx="3734131"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dirty="0">
                <a:solidFill>
                  <a:srgbClr val="000000"/>
                </a:solidFill>
                <a:latin typeface="Times New Roman"/>
                <a:ea typeface="Times New Roman"/>
                <a:cs typeface="Times New Roman"/>
                <a:sym typeface="Times New Roman"/>
              </a:rPr>
              <a:t> A pose-graph representation of a SLAM process*</a:t>
            </a:r>
            <a:endParaRPr sz="1200" b="0" i="0" u="none" strike="noStrike" cap="none" dirty="0">
              <a:solidFill>
                <a:srgbClr val="0000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5E55C1-43E5-404F-8295-CB5552C51589}"/>
              </a:ext>
            </a:extLst>
          </p:cNvPr>
          <p:cNvSpPr>
            <a:spLocks noGrp="1"/>
          </p:cNvSpPr>
          <p:nvPr>
            <p:ph type="title"/>
          </p:nvPr>
        </p:nvSpPr>
        <p:spPr/>
        <p:txBody>
          <a:bodyPr/>
          <a:lstStyle/>
          <a:p>
            <a:r>
              <a:rPr lang="en-US" altLang="zh-CN" dirty="0"/>
              <a:t>Robust Kernels</a:t>
            </a:r>
            <a:endParaRPr lang="zh-CN" altLang="en-US" dirty="0"/>
          </a:p>
        </p:txBody>
      </p:sp>
    </p:spTree>
    <p:extLst>
      <p:ext uri="{BB962C8B-B14F-4D97-AF65-F5344CB8AC3E}">
        <p14:creationId xmlns:p14="http://schemas.microsoft.com/office/powerpoint/2010/main" val="898535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B76597-BE62-4783-9AAA-4D4A281957F3}"/>
              </a:ext>
            </a:extLst>
          </p:cNvPr>
          <p:cNvSpPr>
            <a:spLocks noGrp="1"/>
          </p:cNvSpPr>
          <p:nvPr>
            <p:ph type="title"/>
          </p:nvPr>
        </p:nvSpPr>
        <p:spPr/>
        <p:txBody>
          <a:bodyPr/>
          <a:lstStyle/>
          <a:p>
            <a:r>
              <a:rPr lang="en" altLang="zh-CN" sz="2400" dirty="0"/>
              <a:t>Optimization Algorithms</a:t>
            </a:r>
            <a:endParaRPr lang="zh-CN" altLang="en-US" dirty="0">
              <a:solidFill>
                <a:schemeClr val="tx1"/>
              </a:solidFill>
            </a:endParaRPr>
          </a:p>
        </p:txBody>
      </p:sp>
      <mc:AlternateContent xmlns:mc="http://schemas.openxmlformats.org/markup-compatibility/2006" xmlns:a14="http://schemas.microsoft.com/office/drawing/2010/main">
        <mc:Choice Requires="a14">
          <p:graphicFrame>
            <p:nvGraphicFramePr>
              <p:cNvPr id="10" name="表格 11">
                <a:extLst>
                  <a:ext uri="{FF2B5EF4-FFF2-40B4-BE49-F238E27FC236}">
                    <a16:creationId xmlns:a16="http://schemas.microsoft.com/office/drawing/2014/main" id="{48AEAAA7-9F63-4463-A585-4640AC94802D}"/>
                  </a:ext>
                </a:extLst>
              </p:cNvPr>
              <p:cNvGraphicFramePr>
                <a:graphicFrameLocks noGrp="1"/>
              </p:cNvGraphicFramePr>
              <p:nvPr/>
            </p:nvGraphicFramePr>
            <p:xfrm>
              <a:off x="457200" y="860380"/>
              <a:ext cx="5576873" cy="3912902"/>
            </p:xfrm>
            <a:graphic>
              <a:graphicData uri="http://schemas.openxmlformats.org/drawingml/2006/table">
                <a:tbl>
                  <a:tblPr firstRow="1" bandRow="1">
                    <a:tableStyleId>{5C22544A-7EE6-4342-B048-85BDC9FD1C3A}</a:tableStyleId>
                  </a:tblPr>
                  <a:tblGrid>
                    <a:gridCol w="5576873">
                      <a:extLst>
                        <a:ext uri="{9D8B030D-6E8A-4147-A177-3AD203B41FA5}">
                          <a16:colId xmlns:a16="http://schemas.microsoft.com/office/drawing/2014/main" val="2473582040"/>
                        </a:ext>
                      </a:extLst>
                    </a:gridCol>
                  </a:tblGrid>
                  <a:tr h="317976">
                    <a:tc>
                      <a:txBody>
                        <a:bodyPr/>
                        <a:lstStyle/>
                        <a:p>
                          <a:r>
                            <a:rPr lang="en-US" altLang="zh-CN" dirty="0">
                              <a:solidFill>
                                <a:srgbClr val="B2260A"/>
                              </a:solidFill>
                              <a:latin typeface="Times New Roman" panose="02020603050405020304" pitchFamily="18" charset="0"/>
                              <a:cs typeface="Times New Roman" panose="02020603050405020304" pitchFamily="18" charset="0"/>
                            </a:rPr>
                            <a:t>Algorithm 1  </a:t>
                          </a:r>
                          <a:r>
                            <a:rPr lang="en-US" altLang="zh-CN" b="0" dirty="0">
                              <a:solidFill>
                                <a:srgbClr val="B2260A"/>
                              </a:solidFill>
                              <a:latin typeface="Times New Roman" panose="02020603050405020304" pitchFamily="18" charset="0"/>
                              <a:cs typeface="Times New Roman" panose="02020603050405020304" pitchFamily="18" charset="0"/>
                            </a:rPr>
                            <a:t>Gauss Newton</a:t>
                          </a:r>
                          <a:endParaRPr lang="zh-CN" altLang="en-US" b="0" dirty="0">
                            <a:solidFill>
                              <a:srgbClr val="B2260A"/>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2260A">
                            <a:alpha val="10000"/>
                          </a:srgbClr>
                        </a:solidFill>
                      </a:tcPr>
                    </a:tc>
                    <a:extLst>
                      <a:ext uri="{0D108BD9-81ED-4DB2-BD59-A6C34878D82A}">
                        <a16:rowId xmlns:a16="http://schemas.microsoft.com/office/drawing/2014/main" val="1670491797"/>
                      </a:ext>
                    </a:extLst>
                  </a:tr>
                  <a:tr h="1744632">
                    <a:tc>
                      <a:txBody>
                        <a:bodyPr/>
                        <a:lstStyle/>
                        <a:p>
                          <a:r>
                            <a:rPr lang="en-US" altLang="zh-CN" b="1" dirty="0">
                              <a:latin typeface="Times New Roman" panose="02020603050405020304" pitchFamily="18" charset="0"/>
                              <a:cs typeface="Times New Roman" panose="02020603050405020304" pitchFamily="18" charset="0"/>
                            </a:rPr>
                            <a:t>Require: </a:t>
                          </a:r>
                          <a:r>
                            <a:rPr lang="en-US" altLang="zh-CN" dirty="0">
                              <a:latin typeface="Times New Roman" panose="02020603050405020304" pitchFamily="18" charset="0"/>
                              <a:cs typeface="Times New Roman" panose="02020603050405020304" pitchFamily="18" charset="0"/>
                            </a:rPr>
                            <a:t>initial guess:</a:t>
                          </a:r>
                          <a14:m>
                            <m:oMath xmlns:m="http://schemas.openxmlformats.org/officeDocument/2006/math">
                              <m:r>
                                <a:rPr lang="en-US" altLang="zh-CN" b="0" i="0" smtClean="0">
                                  <a:latin typeface="Cambria Math" panose="02040503050406030204" pitchFamily="18" charset="0"/>
                                </a:rPr>
                                <m:t> </m:t>
                              </m:r>
                              <m:r>
                                <a:rPr lang="en-US" altLang="zh-CN" b="0" i="1" smtClean="0">
                                  <a:latin typeface="Cambria Math" panose="02040503050406030204" pitchFamily="18" charset="0"/>
                                </a:rPr>
                                <m:t> </m:t>
                              </m:r>
                              <m:acc>
                                <m:accPr>
                                  <m:chr m:val="̌"/>
                                  <m:ctrlPr>
                                    <a:rPr lang="en-US" altLang="zh-CN" b="0" i="1" smtClean="0">
                                      <a:latin typeface="Cambria Math" panose="02040503050406030204" pitchFamily="18" charset="0"/>
                                    </a:rPr>
                                  </m:ctrlPr>
                                </m:accPr>
                                <m:e>
                                  <m:r>
                                    <a:rPr lang="en-US" altLang="zh-CN" b="1" i="1" smtClean="0">
                                      <a:latin typeface="Cambria Math" panose="02040503050406030204" pitchFamily="18" charset="0"/>
                                    </a:rPr>
                                    <m:t>𝒙</m:t>
                                  </m:r>
                                </m:e>
                              </m:acc>
                            </m:oMath>
                          </a14:m>
                          <a:r>
                            <a:rPr lang="en-US" altLang="zh-CN" dirty="0">
                              <a:latin typeface="Times New Roman" panose="02020603050405020304" pitchFamily="18" charset="0"/>
                              <a:cs typeface="Times New Roman" panose="02020603050405020304" pitchFamily="18" charset="0"/>
                            </a:rPr>
                            <a:t>. Measurements</a:t>
                          </a:r>
                          <a:r>
                            <a:rPr lang="en-US" altLang="zh-CN" baseline="0" dirty="0">
                              <a:latin typeface="Times New Roman" panose="02020603050405020304" pitchFamily="18" charset="0"/>
                              <a:cs typeface="Times New Roman" panose="02020603050405020304" pitchFamily="18" charset="0"/>
                            </a:rPr>
                            <a:t> and information matrix: </a:t>
                          </a:r>
                          <a14:m>
                            <m:oMath xmlns:m="http://schemas.openxmlformats.org/officeDocument/2006/math">
                              <m:d>
                                <m:dPr>
                                  <m:begChr m:val="{"/>
                                  <m:endChr m:val="}"/>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1" i="1" smtClean="0">
                                          <a:latin typeface="Cambria Math" panose="02040503050406030204" pitchFamily="18" charset="0"/>
                                        </a:rPr>
                                        <m:t>𝒛</m:t>
                                      </m:r>
                                    </m:e>
                                    <m:sub>
                                      <m:r>
                                        <a:rPr lang="en-US" altLang="zh-CN" b="0" i="1" smtClean="0">
                                          <a:latin typeface="Cambria Math" panose="02040503050406030204" pitchFamily="18" charset="0"/>
                                        </a:rPr>
                                        <m:t>𝑖𝑗</m:t>
                                      </m:r>
                                    </m:sub>
                                  </m:sSub>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e>
                              </m:d>
                            </m:oMath>
                          </a14:m>
                          <a:r>
                            <a:rPr lang="en-US" altLang="zh-CN" dirty="0">
                              <a:latin typeface="Times New Roman" panose="02020603050405020304" pitchFamily="18" charset="0"/>
                              <a:cs typeface="Times New Roman" panose="02020603050405020304" pitchFamily="18" charset="0"/>
                            </a:rPr>
                            <a:t>.</a:t>
                          </a:r>
                        </a:p>
                        <a:p>
                          <a14:m>
                            <m:oMath xmlns:m="http://schemas.openxmlformats.org/officeDocument/2006/math">
                              <m:sSup>
                                <m:sSupPr>
                                  <m:ctrlPr>
                                    <a:rPr lang="en-US" altLang="zh-CN" i="1" smtClean="0">
                                      <a:latin typeface="Cambria Math" panose="02040503050406030204" pitchFamily="18" charset="0"/>
                                      <a:ea typeface="Cambria Math" panose="02040503050406030204" pitchFamily="18" charset="0"/>
                                    </a:rPr>
                                  </m:ctrlPr>
                                </m:sSupPr>
                                <m:e>
                                  <m:r>
                                    <a:rPr lang="en-US" altLang="zh-CN" b="1" i="0" smtClean="0">
                                      <a:latin typeface="Cambria Math" panose="02040503050406030204" pitchFamily="18" charset="0"/>
                                      <a:ea typeface="Cambria Math" panose="02040503050406030204" pitchFamily="18" charset="0"/>
                                    </a:rPr>
                                    <m:t>𝐰𝐡𝐢𝐥𝐞</m:t>
                                  </m:r>
                                </m:e>
                                <m:sup>
                                  <m:r>
                                    <a:rPr lang="en-US" altLang="zh-CN" i="1" smtClean="0">
                                      <a:latin typeface="Cambria Math" panose="02040503050406030204" pitchFamily="18" charset="0"/>
                                      <a:ea typeface="Cambria Math" panose="02040503050406030204" pitchFamily="18" charset="0"/>
                                    </a:rPr>
                                    <m:t>¬</m:t>
                                  </m:r>
                                </m:sup>
                              </m:sSup>
                            </m:oMath>
                          </a14:m>
                          <a:r>
                            <a:rPr lang="en-US" altLang="zh-CN" dirty="0">
                              <a:latin typeface="Times New Roman" panose="02020603050405020304" pitchFamily="18" charset="0"/>
                              <a:cs typeface="Times New Roman" panose="02020603050405020304" pitchFamily="18" charset="0"/>
                            </a:rPr>
                            <a:t>converged </a:t>
                          </a:r>
                          <a:r>
                            <a:rPr lang="en-US" altLang="zh-CN" b="1" dirty="0">
                              <a:latin typeface="Times New Roman" panose="02020603050405020304" pitchFamily="18" charset="0"/>
                              <a:cs typeface="Times New Roman" panose="02020603050405020304" pitchFamily="18" charset="0"/>
                            </a:rPr>
                            <a:t>do</a:t>
                          </a:r>
                        </a:p>
                        <a:p>
                          <a:r>
                            <a:rPr lang="en-US" altLang="zh-CN" b="1" dirty="0">
                              <a:latin typeface="Times New Roman" panose="02020603050405020304" pitchFamily="18" charset="0"/>
                              <a:cs typeface="Times New Roman" panose="02020603050405020304" pitchFamily="18" charset="0"/>
                            </a:rPr>
                            <a:t>    b </a:t>
                          </a:r>
                          <a14:m>
                            <m:oMath xmlns:m="http://schemas.openxmlformats.org/officeDocument/2006/math">
                              <m:r>
                                <a:rPr lang="en-US" altLang="zh-CN" b="1" i="1" smtClean="0">
                                  <a:latin typeface="Cambria Math" panose="02040503050406030204" pitchFamily="18" charset="0"/>
                                  <a:ea typeface="Cambria Math" panose="02040503050406030204" pitchFamily="18" charset="0"/>
                                </a:rPr>
                                <m:t>←</m:t>
                              </m:r>
                            </m:oMath>
                          </a14:m>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0</a:t>
                          </a:r>
                          <a:r>
                            <a:rPr lang="en-US" altLang="zh-CN" b="1" baseline="0" dirty="0">
                              <a:latin typeface="Times New Roman" panose="02020603050405020304" pitchFamily="18" charset="0"/>
                              <a:cs typeface="Times New Roman" panose="02020603050405020304" pitchFamily="18" charset="0"/>
                            </a:rPr>
                            <a:t>    H </a:t>
                          </a:r>
                          <a14:m>
                            <m:oMath xmlns:m="http://schemas.openxmlformats.org/officeDocument/2006/math">
                              <m:r>
                                <a:rPr lang="en-US" altLang="zh-CN" b="1" i="1" smtClean="0">
                                  <a:latin typeface="Cambria Math" panose="02040503050406030204" pitchFamily="18" charset="0"/>
                                  <a:ea typeface="Cambria Math" panose="02040503050406030204" pitchFamily="18" charset="0"/>
                                </a:rPr>
                                <m:t>←</m:t>
                              </m:r>
                            </m:oMath>
                          </a14:m>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0</a:t>
                          </a:r>
                        </a:p>
                        <a:p>
                          <a:r>
                            <a:rPr lang="en-US" altLang="zh-CN" b="1" dirty="0">
                              <a:latin typeface="Times New Roman" panose="02020603050405020304" pitchFamily="18" charset="0"/>
                              <a:cs typeface="Times New Roman" panose="02020603050405020304" pitchFamily="18" charset="0"/>
                            </a:rPr>
                            <a:t>    for all </a:t>
                          </a:r>
                          <a14:m>
                            <m:oMath xmlns:m="http://schemas.openxmlformats.org/officeDocument/2006/math">
                              <m:sSub>
                                <m:sSubPr>
                                  <m:ctrlPr>
                                    <a:rPr lang="en-US" altLang="zh-CN" b="0" i="1" smtClean="0">
                                      <a:latin typeface="Cambria Math" panose="02040503050406030204" pitchFamily="18" charset="0"/>
                                    </a:rPr>
                                  </m:ctrlPr>
                                </m:sSubPr>
                                <m:e>
                                  <m:r>
                                    <a:rPr lang="en-US" altLang="zh-CN" b="1" i="1" smtClean="0">
                                      <a:latin typeface="Cambria Math" panose="02040503050406030204" pitchFamily="18" charset="0"/>
                                    </a:rPr>
                                    <m:t>𝒛</m:t>
                                  </m:r>
                                </m:e>
                                <m:sub>
                                  <m:r>
                                    <a:rPr lang="en-US" altLang="zh-CN" b="0" i="1" smtClean="0">
                                      <a:latin typeface="Cambria Math" panose="02040503050406030204" pitchFamily="18" charset="0"/>
                                    </a:rPr>
                                    <m:t>𝑖𝑗</m:t>
                                  </m:r>
                                </m:sub>
                              </m:sSub>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oMath>
                          </a14:m>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do</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CN" b="1"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𝒆</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𝒛</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𝒉</m:t>
                              </m:r>
                              <m:r>
                                <a:rPr lang="en-US" altLang="zh-CN"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𝒙</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oMath>
                          </a14:m>
                          <a:endParaRPr lang="en-US" altLang="zh-CN" b="1"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 </m:t>
                              </m:r>
                              <m:sSub>
                                <m:sSubPr>
                                  <m:ctrlPr>
                                    <a:rPr lang="en-US" altLang="zh-CN" b="1" i="1" smtClean="0">
                                      <a:latin typeface="Cambria Math" panose="02040503050406030204" pitchFamily="18" charset="0"/>
                                      <a:ea typeface="Cambria Math" panose="02040503050406030204" pitchFamily="18" charset="0"/>
                                    </a:rPr>
                                  </m:ctrlPr>
                                </m:sSubPr>
                                <m:e>
                                  <m:d>
                                    <m:dPr>
                                      <m:begChr m:val=""/>
                                      <m:endChr m:val="|"/>
                                      <m:ctrlPr>
                                        <a:rPr lang="en-US" altLang="zh-CN" b="1" i="1" smtClean="0">
                                          <a:latin typeface="Cambria Math" panose="02040503050406030204" pitchFamily="18" charset="0"/>
                                          <a:ea typeface="Cambria Math" panose="02040503050406030204" pitchFamily="18" charset="0"/>
                                        </a:rPr>
                                      </m:ctrlPr>
                                    </m:dPr>
                                    <m:e>
                                      <m:f>
                                        <m:fPr>
                                          <m:ctrlPr>
                                            <a:rPr lang="en-US" altLang="zh-CN" b="1" i="1" smtClean="0">
                                              <a:latin typeface="Cambria Math" panose="02040503050406030204" pitchFamily="18" charset="0"/>
                                              <a:ea typeface="Cambria Math" panose="02040503050406030204" pitchFamily="18" charset="0"/>
                                            </a:rPr>
                                          </m:ctrlPr>
                                        </m:fPr>
                                        <m:num>
                                          <m:r>
                                            <a:rPr lang="zh-CN" altLang="en-US"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𝒆</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𝒙</m:t>
                                          </m:r>
                                          <m:r>
                                            <a:rPr lang="en-US" altLang="zh-CN" b="1" i="1" smtClean="0">
                                              <a:latin typeface="Cambria Math" panose="02040503050406030204" pitchFamily="18" charset="0"/>
                                              <a:ea typeface="Cambria Math" panose="02040503050406030204" pitchFamily="18" charset="0"/>
                                            </a:rPr>
                                            <m:t>)</m:t>
                                          </m:r>
                                        </m:num>
                                        <m:den>
                                          <m:r>
                                            <a:rPr lang="zh-CN" altLang="en-US"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𝒙</m:t>
                                              </m:r>
                                            </m:e>
                                            <m:sub>
                                              <m:r>
                                                <a:rPr lang="en-US" altLang="zh-CN" b="1" i="1" smtClean="0">
                                                  <a:latin typeface="Cambria Math" panose="02040503050406030204" pitchFamily="18" charset="0"/>
                                                  <a:ea typeface="Cambria Math" panose="02040503050406030204" pitchFamily="18" charset="0"/>
                                                </a:rPr>
                                                <m:t>𝒊</m:t>
                                              </m:r>
                                            </m:sub>
                                          </m:sSub>
                                        </m:den>
                                      </m:f>
                                    </m:e>
                                  </m:d>
                                </m:e>
                                <m:sub>
                                  <m:r>
                                    <a:rPr lang="en-US" altLang="zh-CN" b="1" i="1" smtClean="0">
                                      <a:latin typeface="Cambria Math" panose="02040503050406030204" pitchFamily="18" charset="0"/>
                                      <a:ea typeface="Cambria Math" panose="02040503050406030204" pitchFamily="18" charset="0"/>
                                    </a:rPr>
                                    <m:t>𝒙</m:t>
                                  </m:r>
                                  <m:r>
                                    <a:rPr lang="en-US" altLang="zh-CN" b="1" i="1" smtClean="0">
                                      <a:latin typeface="Cambria Math" panose="02040503050406030204" pitchFamily="18" charset="0"/>
                                      <a:ea typeface="Cambria Math" panose="02040503050406030204" pitchFamily="18" charset="0"/>
                                    </a:rPr>
                                    <m:t>=</m:t>
                                  </m:r>
                                  <m:acc>
                                    <m:accPr>
                                      <m:chr m:val="̌"/>
                                      <m:ctrlPr>
                                        <a:rPr lang="en-US" altLang="zh-CN" b="0" i="1" smtClean="0">
                                          <a:latin typeface="Cambria Math" panose="02040503050406030204" pitchFamily="18" charset="0"/>
                                        </a:rPr>
                                      </m:ctrlPr>
                                    </m:accPr>
                                    <m:e>
                                      <m:r>
                                        <a:rPr lang="en-US" altLang="zh-CN" b="1" i="1" smtClean="0">
                                          <a:latin typeface="Cambria Math" panose="02040503050406030204" pitchFamily="18" charset="0"/>
                                        </a:rPr>
                                        <m:t>𝒙</m:t>
                                      </m:r>
                                    </m:e>
                                  </m:acc>
                                </m:sub>
                              </m:sSub>
                            </m:oMath>
                          </a14:m>
                          <a:r>
                            <a:rPr lang="zh-CN" altLang="en-US" b="1"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d>
                                    <m:dPr>
                                      <m:begChr m:val=""/>
                                      <m:endChr m:val="|"/>
                                      <m:ctrlPr>
                                        <a:rPr lang="en-US" altLang="zh-CN" b="1" i="1" smtClean="0">
                                          <a:latin typeface="Cambria Math" panose="02040503050406030204" pitchFamily="18" charset="0"/>
                                          <a:ea typeface="Cambria Math" panose="02040503050406030204" pitchFamily="18" charset="0"/>
                                        </a:rPr>
                                      </m:ctrlPr>
                                    </m:dPr>
                                    <m:e>
                                      <m:f>
                                        <m:fPr>
                                          <m:ctrlPr>
                                            <a:rPr lang="en-US" altLang="zh-CN" b="1" i="1" smtClean="0">
                                              <a:latin typeface="Cambria Math" panose="02040503050406030204" pitchFamily="18" charset="0"/>
                                              <a:ea typeface="Cambria Math" panose="02040503050406030204" pitchFamily="18" charset="0"/>
                                            </a:rPr>
                                          </m:ctrlPr>
                                        </m:fPr>
                                        <m:num>
                                          <m:r>
                                            <a:rPr lang="zh-CN" altLang="en-US"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𝒆</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𝒙</m:t>
                                          </m:r>
                                          <m:r>
                                            <a:rPr lang="en-US" altLang="zh-CN" b="1" i="1" smtClean="0">
                                              <a:latin typeface="Cambria Math" panose="02040503050406030204" pitchFamily="18" charset="0"/>
                                              <a:ea typeface="Cambria Math" panose="02040503050406030204" pitchFamily="18" charset="0"/>
                                            </a:rPr>
                                            <m:t>)</m:t>
                                          </m:r>
                                        </m:num>
                                        <m:den>
                                          <m:r>
                                            <a:rPr lang="zh-CN" altLang="en-US"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𝒙</m:t>
                                              </m:r>
                                            </m:e>
                                            <m:sub>
                                              <m:r>
                                                <a:rPr lang="en-US" altLang="zh-CN" b="1" i="1" smtClean="0">
                                                  <a:latin typeface="Cambria Math" panose="02040503050406030204" pitchFamily="18" charset="0"/>
                                                  <a:ea typeface="Cambria Math" panose="02040503050406030204" pitchFamily="18" charset="0"/>
                                                </a:rPr>
                                                <m:t>𝒋</m:t>
                                              </m:r>
                                            </m:sub>
                                          </m:sSub>
                                        </m:den>
                                      </m:f>
                                    </m:e>
                                  </m:d>
                                </m:e>
                                <m:sub>
                                  <m:r>
                                    <a:rPr lang="en-US" altLang="zh-CN" b="1" i="1" smtClean="0">
                                      <a:latin typeface="Cambria Math" panose="02040503050406030204" pitchFamily="18" charset="0"/>
                                      <a:ea typeface="Cambria Math" panose="02040503050406030204" pitchFamily="18" charset="0"/>
                                    </a:rPr>
                                    <m:t>𝒙</m:t>
                                  </m:r>
                                  <m:r>
                                    <a:rPr lang="en-US" altLang="zh-CN" b="1" i="1" smtClean="0">
                                      <a:latin typeface="Cambria Math" panose="02040503050406030204" pitchFamily="18" charset="0"/>
                                      <a:ea typeface="Cambria Math" panose="02040503050406030204" pitchFamily="18" charset="0"/>
                                    </a:rPr>
                                    <m:t>=</m:t>
                                  </m:r>
                                  <m:acc>
                                    <m:accPr>
                                      <m:chr m:val="̌"/>
                                      <m:ctrlPr>
                                        <a:rPr lang="en-US" altLang="zh-CN" b="0" i="1" smtClean="0">
                                          <a:latin typeface="Cambria Math" panose="02040503050406030204" pitchFamily="18" charset="0"/>
                                        </a:rPr>
                                      </m:ctrlPr>
                                    </m:accPr>
                                    <m:e>
                                      <m:r>
                                        <a:rPr lang="en-US" altLang="zh-CN" b="1" i="1" smtClean="0">
                                          <a:latin typeface="Cambria Math" panose="02040503050406030204" pitchFamily="18" charset="0"/>
                                        </a:rPr>
                                        <m:t>𝒙</m:t>
                                      </m:r>
                                    </m:e>
                                  </m:acc>
                                </m:sub>
                              </m:sSub>
                            </m:oMath>
                          </a14:m>
                          <a:endParaRPr lang="en-US" altLang="zh-CN" b="1"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𝑯</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 </m:t>
                              </m:r>
                              <m:d>
                                <m:dPr>
                                  <m:ctrlPr>
                                    <a:rPr lang="en-US" altLang="zh-CN" b="1" i="1" smtClean="0">
                                      <a:latin typeface="Cambria Math" panose="02040503050406030204" pitchFamily="18" charset="0"/>
                                      <a:ea typeface="Cambria Math" panose="02040503050406030204" pitchFamily="18" charset="0"/>
                                    </a:rPr>
                                  </m:ctrlPr>
                                </m:dPr>
                                <m:e>
                                  <m:m>
                                    <m:mPr>
                                      <m:mcs>
                                        <m:mc>
                                          <m:mcPr>
                                            <m:count m:val="3"/>
                                            <m:mcJc m:val="center"/>
                                          </m:mcPr>
                                        </m:mc>
                                      </m:mcs>
                                      <m:ctrlPr>
                                        <a:rPr lang="en-US" altLang="zh-CN" b="1" i="1" smtClean="0">
                                          <a:latin typeface="Cambria Math" panose="02040503050406030204" pitchFamily="18" charset="0"/>
                                          <a:ea typeface="Cambria Math" panose="02040503050406030204" pitchFamily="18" charset="0"/>
                                        </a:rPr>
                                      </m:ctrlPr>
                                    </m:mPr>
                                    <m:mr>
                                      <m:e>
                                        <m:r>
                                          <m:rPr>
                                            <m:brk m:alnAt="7"/>
                                          </m:rPr>
                                          <a:rPr lang="en-US" altLang="zh-CN" b="1" i="1" smtClean="0">
                                            <a:latin typeface="Cambria Math" panose="02040503050406030204" pitchFamily="18" charset="0"/>
                                            <a:ea typeface="Cambria Math" panose="02040503050406030204" pitchFamily="18" charset="0"/>
                                          </a:rPr>
                                          <m:t>⋱</m:t>
                                        </m:r>
                                      </m:e>
                                      <m:e/>
                                      <m:e/>
                                    </m:mr>
                                    <m:mr>
                                      <m:e/>
                                      <m:e>
                                        <m:m>
                                          <m:mPr>
                                            <m:mcs>
                                              <m:mc>
                                                <m:mcPr>
                                                  <m:count m:val="3"/>
                                                  <m:mcJc m:val="center"/>
                                                </m:mcPr>
                                              </m:mc>
                                            </m:mcs>
                                            <m:ctrlPr>
                                              <a:rPr lang="en-US" altLang="zh-CN" b="1" i="1" smtClean="0">
                                                <a:latin typeface="Cambria Math" panose="02040503050406030204" pitchFamily="18" charset="0"/>
                                                <a:ea typeface="Cambria Math" panose="02040503050406030204" pitchFamily="18" charset="0"/>
                                              </a:rPr>
                                            </m:ctrlPr>
                                          </m:mPr>
                                          <m:mr>
                                            <m:e>
                                              <m:sSubSup>
                                                <m:sSubSupPr>
                                                  <m:ctrlPr>
                                                    <a:rPr lang="en-US" altLang="zh-CN" b="1"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Sub>
                                            </m:e>
                                            <m:e>
                                              <m:r>
                                                <a:rPr lang="en-US" altLang="zh-CN" b="1" i="1" smtClean="0">
                                                  <a:latin typeface="Cambria Math" panose="02040503050406030204" pitchFamily="18" charset="0"/>
                                                  <a:ea typeface="Cambria Math" panose="02040503050406030204" pitchFamily="18" charset="0"/>
                                                </a:rPr>
                                                <m:t>⋯</m:t>
                                              </m:r>
                                            </m:e>
                                            <m:e>
                                              <m:sSubSup>
                                                <m:sSubSupPr>
                                                  <m:ctrlPr>
                                                    <a:rPr lang="en-US" altLang="zh-CN" b="1"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Sub>
                                            </m:e>
                                          </m:mr>
                                          <m:mr>
                                            <m:e>
                                              <m:r>
                                                <a:rPr lang="en-US" altLang="zh-CN" b="1" i="1" smtClean="0">
                                                  <a:latin typeface="Cambria Math" panose="02040503050406030204" pitchFamily="18" charset="0"/>
                                                  <a:ea typeface="Cambria Math" panose="02040503050406030204" pitchFamily="18" charset="0"/>
                                                </a:rPr>
                                                <m:t>⋮</m:t>
                                              </m:r>
                                            </m:e>
                                            <m:e>
                                              <m:r>
                                                <a:rPr lang="en-US" altLang="zh-CN" b="1" i="1" smtClean="0">
                                                  <a:latin typeface="Cambria Math" panose="02040503050406030204" pitchFamily="18" charset="0"/>
                                                  <a:ea typeface="Cambria Math" panose="02040503050406030204" pitchFamily="18" charset="0"/>
                                                </a:rPr>
                                                <m:t>⋱</m:t>
                                              </m:r>
                                            </m:e>
                                            <m:e>
                                              <m:r>
                                                <a:rPr lang="en-US" altLang="zh-CN" b="1" i="1" smtClean="0">
                                                  <a:latin typeface="Cambria Math" panose="02040503050406030204" pitchFamily="18" charset="0"/>
                                                  <a:ea typeface="Cambria Math" panose="02040503050406030204" pitchFamily="18" charset="0"/>
                                                </a:rPr>
                                                <m:t>⋮</m:t>
                                              </m:r>
                                            </m:e>
                                          </m:mr>
                                          <m:mr>
                                            <m:e>
                                              <m:sSubSup>
                                                <m:sSubSupPr>
                                                  <m:ctrlPr>
                                                    <a:rPr lang="en-US" altLang="zh-CN" b="0"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Sub>
                                            </m:e>
                                            <m:e>
                                              <m:r>
                                                <a:rPr lang="en-US" altLang="zh-CN" b="1" i="1" smtClean="0">
                                                  <a:latin typeface="Cambria Math" panose="02040503050406030204" pitchFamily="18" charset="0"/>
                                                  <a:ea typeface="Cambria Math" panose="02040503050406030204" pitchFamily="18" charset="0"/>
                                                </a:rPr>
                                                <m:t>⋯</m:t>
                                              </m:r>
                                            </m:e>
                                            <m:e>
                                              <m:sSubSup>
                                                <m:sSubSupPr>
                                                  <m:ctrlPr>
                                                    <a:rPr lang="en-US" altLang="zh-CN" b="0"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Sub>
                                            </m:e>
                                          </m:mr>
                                        </m:m>
                                      </m:e>
                                      <m:e/>
                                    </m:mr>
                                    <m:mr>
                                      <m:e/>
                                      <m:e/>
                                      <m:e>
                                        <m:r>
                                          <a:rPr lang="en-US" altLang="zh-CN" b="1" i="1" smtClean="0">
                                            <a:latin typeface="Cambria Math" panose="02040503050406030204" pitchFamily="18" charset="0"/>
                                            <a:ea typeface="Cambria Math" panose="02040503050406030204" pitchFamily="18" charset="0"/>
                                          </a:rPr>
                                          <m:t>⋱</m:t>
                                        </m:r>
                                      </m:e>
                                    </m:mr>
                                  </m:m>
                                </m:e>
                              </m:d>
                              <m:r>
                                <a:rPr lang="en-US" altLang="zh-CN" b="1" i="1" smtClean="0">
                                  <a:latin typeface="Cambria Math" panose="02040503050406030204" pitchFamily="18" charset="0"/>
                                  <a:ea typeface="Cambria Math" panose="02040503050406030204" pitchFamily="18" charset="0"/>
                                </a:rPr>
                                <m:t> </m:t>
                              </m:r>
                              <m:r>
                                <a:rPr lang="en-US" altLang="zh-CN" b="1" i="0" smtClean="0">
                                  <a:latin typeface="Cambria Math" panose="02040503050406030204" pitchFamily="18" charset="0"/>
                                  <a:ea typeface="Cambria Math" panose="02040503050406030204" pitchFamily="18" charset="0"/>
                                </a:rPr>
                                <m:t>    </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0" smtClean="0">
                                      <a:latin typeface="Cambria Math" panose="02040503050406030204" pitchFamily="18" charset="0"/>
                                      <a:ea typeface="Cambria Math" panose="02040503050406030204" pitchFamily="18" charset="0"/>
                                    </a:rPr>
                                    <m:t>𝐛</m:t>
                                  </m:r>
                                </m:e>
                                <m:sub>
                                  <m:r>
                                    <a:rPr lang="en-US" altLang="zh-CN" b="1" i="0" smtClean="0">
                                      <a:latin typeface="Cambria Math" panose="02040503050406030204" pitchFamily="18" charset="0"/>
                                      <a:ea typeface="Cambria Math" panose="02040503050406030204" pitchFamily="18" charset="0"/>
                                    </a:rPr>
                                    <m:t>𝐢𝐣</m:t>
                                  </m:r>
                                </m:sub>
                              </m:sSub>
                              <m:r>
                                <a:rPr lang="en-US" altLang="zh-CN" b="1" i="0" smtClean="0">
                                  <a:latin typeface="Cambria Math" panose="02040503050406030204" pitchFamily="18" charset="0"/>
                                  <a:ea typeface="Cambria Math" panose="02040503050406030204" pitchFamily="18" charset="0"/>
                                </a:rPr>
                                <m:t>=</m:t>
                              </m:r>
                              <m:d>
                                <m:dPr>
                                  <m:ctrlPr>
                                    <a:rPr lang="en-US" altLang="zh-CN" b="1" i="1" smtClean="0">
                                      <a:latin typeface="Cambria Math" panose="02040503050406030204" pitchFamily="18" charset="0"/>
                                      <a:ea typeface="Cambria Math" panose="02040503050406030204" pitchFamily="18" charset="0"/>
                                    </a:rPr>
                                  </m:ctrlPr>
                                </m:dPr>
                                <m:e>
                                  <m:m>
                                    <m:mPr>
                                      <m:mcs>
                                        <m:mc>
                                          <m:mcPr>
                                            <m:count m:val="1"/>
                                            <m:mcJc m:val="center"/>
                                          </m:mcPr>
                                        </m:mc>
                                      </m:mcs>
                                      <m:ctrlPr>
                                        <a:rPr lang="en-US" altLang="zh-CN" b="1" i="1" smtClean="0">
                                          <a:latin typeface="Cambria Math" panose="02040503050406030204" pitchFamily="18" charset="0"/>
                                          <a:ea typeface="Cambria Math" panose="02040503050406030204" pitchFamily="18" charset="0"/>
                                        </a:rPr>
                                      </m:ctrlPr>
                                    </m:mPr>
                                    <m:mr>
                                      <m:e>
                                        <m:r>
                                          <m:rPr>
                                            <m:brk m:alnAt="7"/>
                                          </m:rPr>
                                          <a:rPr lang="en-US" altLang="zh-CN" b="1" i="1" smtClean="0">
                                            <a:latin typeface="Cambria Math" panose="02040503050406030204" pitchFamily="18" charset="0"/>
                                            <a:ea typeface="Cambria Math" panose="02040503050406030204" pitchFamily="18" charset="0"/>
                                          </a:rPr>
                                          <m:t>⋮</m:t>
                                        </m:r>
                                      </m:e>
                                    </m:mr>
                                    <m:mr>
                                      <m:e>
                                        <m:m>
                                          <m:mPr>
                                            <m:mcs>
                                              <m:mc>
                                                <m:mcPr>
                                                  <m:count m:val="1"/>
                                                  <m:mcJc m:val="center"/>
                                                </m:mcPr>
                                              </m:mc>
                                            </m:mcs>
                                            <m:ctrlPr>
                                              <a:rPr lang="en-US" altLang="zh-CN" b="1" i="1" smtClean="0">
                                                <a:latin typeface="Cambria Math" panose="02040503050406030204" pitchFamily="18" charset="0"/>
                                                <a:ea typeface="Cambria Math" panose="02040503050406030204" pitchFamily="18" charset="0"/>
                                              </a:rPr>
                                            </m:ctrlPr>
                                          </m:mPr>
                                          <m:mr>
                                            <m:e>
                                              <m:sSubSup>
                                                <m:sSubSupPr>
                                                  <m:ctrlPr>
                                                    <a:rPr lang="en-US" altLang="zh-CN" b="1"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𝒆</m:t>
                                                  </m:r>
                                                </m:e>
                                                <m:sub>
                                                  <m:r>
                                                    <a:rPr lang="en-US" altLang="zh-CN" b="1" i="1" smtClean="0">
                                                      <a:latin typeface="Cambria Math" panose="02040503050406030204" pitchFamily="18" charset="0"/>
                                                      <a:ea typeface="Cambria Math" panose="02040503050406030204" pitchFamily="18" charset="0"/>
                                                    </a:rPr>
                                                    <m:t>𝒊𝒋</m:t>
                                                  </m:r>
                                                </m:sub>
                                              </m:sSub>
                                            </m:e>
                                          </m:mr>
                                          <m:mr>
                                            <m:e>
                                              <m:r>
                                                <a:rPr lang="en-US" altLang="zh-CN" b="1" i="1" smtClean="0">
                                                  <a:latin typeface="Cambria Math" panose="02040503050406030204" pitchFamily="18" charset="0"/>
                                                  <a:ea typeface="Cambria Math" panose="02040503050406030204" pitchFamily="18" charset="0"/>
                                                </a:rPr>
                                                <m:t>⋮</m:t>
                                              </m:r>
                                            </m:e>
                                          </m:mr>
                                          <m:mr>
                                            <m:e>
                                              <m:sSubSup>
                                                <m:sSubSupPr>
                                                  <m:ctrlPr>
                                                    <a:rPr lang="en-US" altLang="zh-CN" b="1"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𝒆</m:t>
                                                  </m:r>
                                                </m:e>
                                                <m:sub>
                                                  <m:r>
                                                    <a:rPr lang="en-US" altLang="zh-CN" b="1" i="1" smtClean="0">
                                                      <a:latin typeface="Cambria Math" panose="02040503050406030204" pitchFamily="18" charset="0"/>
                                                      <a:ea typeface="Cambria Math" panose="02040503050406030204" pitchFamily="18" charset="0"/>
                                                    </a:rPr>
                                                    <m:t>𝒊𝒋</m:t>
                                                  </m:r>
                                                </m:sub>
                                              </m:sSub>
                                            </m:e>
                                          </m:mr>
                                        </m:m>
                                      </m:e>
                                    </m:mr>
                                    <m:mr>
                                      <m:e>
                                        <m:r>
                                          <a:rPr lang="en-US" altLang="zh-CN" b="1" i="1" smtClean="0">
                                            <a:latin typeface="Cambria Math" panose="02040503050406030204" pitchFamily="18" charset="0"/>
                                            <a:ea typeface="Cambria Math" panose="02040503050406030204" pitchFamily="18" charset="0"/>
                                          </a:rPr>
                                          <m:t>⋮</m:t>
                                        </m:r>
                                      </m:e>
                                    </m:mr>
                                  </m:m>
                                </m:e>
                              </m:d>
                            </m:oMath>
                          </a14:m>
                          <a:endParaRPr lang="en-US" altLang="zh-CN" b="1"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        </a:t>
                          </a:r>
                          <a14:m>
                            <m:oMath xmlns:m="http://schemas.openxmlformats.org/officeDocument/2006/math">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𝐱</m:t>
                              </m:r>
                              <m:r>
                                <a:rPr lang="en-US" altLang="zh-CN" b="1" i="1" smtClean="0">
                                  <a:latin typeface="Cambria Math" panose="02040503050406030204" pitchFamily="18" charset="0"/>
                                  <a:ea typeface="Cambria Math" panose="02040503050406030204" pitchFamily="18" charset="0"/>
                                </a:rPr>
                                <m:t>←</m:t>
                              </m:r>
                            </m:oMath>
                          </a14:m>
                          <a:r>
                            <a:rPr lang="en-US" altLang="zh-CN" b="1" dirty="0">
                              <a:latin typeface="Times New Roman" panose="02020603050405020304" pitchFamily="18" charset="0"/>
                              <a:cs typeface="Times New Roman" panose="02020603050405020304" pitchFamily="18" charset="0"/>
                            </a:rPr>
                            <a:t> solve(</a:t>
                          </a:r>
                          <a14:m>
                            <m:oMath xmlns:m="http://schemas.openxmlformats.org/officeDocument/2006/math">
                              <m:r>
                                <a:rPr lang="en-US" altLang="zh-CN" b="1" i="0" smtClean="0">
                                  <a:latin typeface="Cambria Math" panose="02040503050406030204" pitchFamily="18" charset="0"/>
                                  <a:ea typeface="Cambria Math" panose="02040503050406030204" pitchFamily="18" charset="0"/>
                                </a:rPr>
                                <m:t> </m:t>
                              </m:r>
                              <m:r>
                                <a:rPr lang="en-US" altLang="zh-CN" b="1" i="0" smtClean="0">
                                  <a:latin typeface="Cambria Math" panose="02040503050406030204" pitchFamily="18" charset="0"/>
                                  <a:ea typeface="Cambria Math" panose="02040503050406030204" pitchFamily="18" charset="0"/>
                                </a:rPr>
                                <m:t>𝐇</m:t>
                              </m:r>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𝐱</m:t>
                              </m:r>
                              <m:r>
                                <a:rPr lang="en-US" altLang="zh-CN" b="1" i="0"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𝐛</m:t>
                              </m:r>
                              <m:r>
                                <a:rPr lang="en-US" altLang="zh-CN" b="1" i="0" smtClean="0">
                                  <a:latin typeface="Cambria Math" panose="02040503050406030204" pitchFamily="18" charset="0"/>
                                  <a:ea typeface="Cambria Math" panose="02040503050406030204" pitchFamily="18" charset="0"/>
                                </a:rPr>
                                <m:t> </m:t>
                              </m:r>
                            </m:oMath>
                          </a14:m>
                          <a:r>
                            <a:rPr lang="en-US" altLang="zh-CN" b="1" dirty="0">
                              <a:latin typeface="Times New Roman" panose="02020603050405020304" pitchFamily="18" charset="0"/>
                              <a:cs typeface="Times New Roman" panose="02020603050405020304" pitchFamily="18" charset="0"/>
                            </a:rPr>
                            <a:t>)</a:t>
                          </a:r>
                        </a:p>
                        <a:p>
                          <a:r>
                            <a:rPr lang="en-US" altLang="zh-CN" b="1" dirty="0">
                              <a:latin typeface="Times New Roman" panose="02020603050405020304" pitchFamily="18" charset="0"/>
                              <a:cs typeface="Times New Roman" panose="02020603050405020304" pitchFamily="18" charset="0"/>
                            </a:rPr>
                            <a:t>        </a:t>
                          </a:r>
                          <a14:m>
                            <m:oMath xmlns:m="http://schemas.openxmlformats.org/officeDocument/2006/math">
                              <m:acc>
                                <m:accPr>
                                  <m:chr m:val="̌"/>
                                  <m:ctrlPr>
                                    <a:rPr lang="en-US" altLang="zh-CN" b="0" i="1" smtClean="0">
                                      <a:latin typeface="Cambria Math" panose="02040503050406030204" pitchFamily="18" charset="0"/>
                                    </a:rPr>
                                  </m:ctrlPr>
                                </m:accPr>
                                <m:e>
                                  <m:r>
                                    <a:rPr lang="en-US" altLang="zh-CN" b="1" i="1" smtClean="0">
                                      <a:latin typeface="Cambria Math" panose="02040503050406030204" pitchFamily="18" charset="0"/>
                                    </a:rPr>
                                    <m:t>𝒙</m:t>
                                  </m:r>
                                </m:e>
                              </m:acc>
                              <m:r>
                                <a:rPr lang="en-US" altLang="zh-CN" b="1" i="0" smtClean="0">
                                  <a:latin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𝐱</m:t>
                              </m:r>
                            </m:oMath>
                          </a14:m>
                          <a:endParaRPr lang="en-US" altLang="zh-CN" b="1"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end while</a:t>
                          </a:r>
                        </a:p>
                        <a:p>
                          <a:pPr/>
                          <a14:m>
                            <m:oMathPara xmlns:m="http://schemas.openxmlformats.org/officeDocument/2006/math">
                              <m:oMathParaPr>
                                <m:jc m:val="left"/>
                              </m:oMathParaPr>
                              <m:oMath xmlns:m="http://schemas.openxmlformats.org/officeDocument/2006/math">
                                <m:sSup>
                                  <m:sSupPr>
                                    <m:ctrlPr>
                                      <a:rPr lang="en-US" altLang="zh-CN" b="1" i="1" smtClean="0">
                                        <a:latin typeface="Cambria Math" panose="02040503050406030204" pitchFamily="18" charset="0"/>
                                        <a:ea typeface="Cambria Math" panose="02040503050406030204" pitchFamily="18" charset="0"/>
                                      </a:rPr>
                                    </m:ctrlPr>
                                  </m:sSupPr>
                                  <m:e>
                                    <m:r>
                                      <a:rPr lang="en-US" altLang="zh-CN" b="1" i="1" smtClean="0">
                                        <a:latin typeface="Cambria Math" panose="02040503050406030204" pitchFamily="18" charset="0"/>
                                        <a:ea typeface="Cambria Math" panose="02040503050406030204" pitchFamily="18" charset="0"/>
                                      </a:rPr>
                                      <m:t>𝒙</m:t>
                                    </m:r>
                                  </m:e>
                                  <m:sup>
                                    <m:r>
                                      <a:rPr lang="en-US" altLang="zh-CN" b="1" i="1" smtClean="0">
                                        <a:latin typeface="Cambria Math" panose="02040503050406030204" pitchFamily="18" charset="0"/>
                                        <a:ea typeface="Cambria Math" panose="02040503050406030204" pitchFamily="18" charset="0"/>
                                      </a:rPr>
                                      <m:t>⋆ </m:t>
                                    </m:r>
                                  </m:sup>
                                </m:sSup>
                                <m:r>
                                  <a:rPr lang="en-US" altLang="zh-CN" b="1" i="1" smtClean="0">
                                    <a:latin typeface="Cambria Math" panose="02040503050406030204" pitchFamily="18" charset="0"/>
                                    <a:ea typeface="Cambria Math" panose="02040503050406030204" pitchFamily="18" charset="0"/>
                                  </a:rPr>
                                  <m:t>←</m:t>
                                </m:r>
                                <m:acc>
                                  <m:accPr>
                                    <m:chr m:val="̌"/>
                                    <m:ctrlPr>
                                      <a:rPr lang="en-US" altLang="zh-CN" b="0" i="1" smtClean="0">
                                        <a:latin typeface="Cambria Math" panose="02040503050406030204" pitchFamily="18" charset="0"/>
                                      </a:rPr>
                                    </m:ctrlPr>
                                  </m:accPr>
                                  <m:e>
                                    <m:r>
                                      <a:rPr lang="en-US" altLang="zh-CN" b="1" i="1" smtClean="0">
                                        <a:latin typeface="Cambria Math" panose="02040503050406030204" pitchFamily="18" charset="0"/>
                                      </a:rPr>
                                      <m:t>𝒙</m:t>
                                    </m:r>
                                  </m:e>
                                </m:acc>
                              </m:oMath>
                            </m:oMathPara>
                          </a14:m>
                          <a:endParaRPr lang="en-US" altLang="zh-CN" b="1" dirty="0">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489586797"/>
                      </a:ext>
                    </a:extLst>
                  </a:tr>
                </a:tbl>
              </a:graphicData>
            </a:graphic>
          </p:graphicFrame>
        </mc:Choice>
        <mc:Fallback xmlns="">
          <p:graphicFrame>
            <p:nvGraphicFramePr>
              <p:cNvPr id="10" name="表格 11">
                <a:extLst>
                  <a:ext uri="{FF2B5EF4-FFF2-40B4-BE49-F238E27FC236}">
                    <a16:creationId xmlns:a16="http://schemas.microsoft.com/office/drawing/2014/main" id="{48AEAAA7-9F63-4463-A585-4640AC94802D}"/>
                  </a:ext>
                </a:extLst>
              </p:cNvPr>
              <p:cNvGraphicFramePr>
                <a:graphicFrameLocks noGrp="1"/>
              </p:cNvGraphicFramePr>
              <p:nvPr>
                <p:extLst>
                  <p:ext uri="{D42A27DB-BD31-4B8C-83A1-F6EECF244321}">
                    <p14:modId xmlns:p14="http://schemas.microsoft.com/office/powerpoint/2010/main" val="3799533204"/>
                  </p:ext>
                </p:extLst>
              </p:nvPr>
            </p:nvGraphicFramePr>
            <p:xfrm>
              <a:off x="457200" y="860380"/>
              <a:ext cx="5576873" cy="3912902"/>
            </p:xfrm>
            <a:graphic>
              <a:graphicData uri="http://schemas.openxmlformats.org/drawingml/2006/table">
                <a:tbl>
                  <a:tblPr firstRow="1" bandRow="1">
                    <a:tableStyleId>{5C22544A-7EE6-4342-B048-85BDC9FD1C3A}</a:tableStyleId>
                  </a:tblPr>
                  <a:tblGrid>
                    <a:gridCol w="5576873">
                      <a:extLst>
                        <a:ext uri="{9D8B030D-6E8A-4147-A177-3AD203B41FA5}">
                          <a16:colId xmlns:a16="http://schemas.microsoft.com/office/drawing/2014/main" val="2473582040"/>
                        </a:ext>
                      </a:extLst>
                    </a:gridCol>
                  </a:tblGrid>
                  <a:tr h="317976">
                    <a:tc>
                      <a:txBody>
                        <a:bodyPr/>
                        <a:lstStyle/>
                        <a:p>
                          <a:r>
                            <a:rPr lang="en-US" altLang="zh-CN" dirty="0">
                              <a:solidFill>
                                <a:srgbClr val="B2260A"/>
                              </a:solidFill>
                              <a:latin typeface="Times New Roman" panose="02020603050405020304" pitchFamily="18" charset="0"/>
                              <a:cs typeface="Times New Roman" panose="02020603050405020304" pitchFamily="18" charset="0"/>
                            </a:rPr>
                            <a:t>Algorithm 1  </a:t>
                          </a:r>
                          <a:r>
                            <a:rPr lang="en-US" altLang="zh-CN" b="0" dirty="0">
                              <a:solidFill>
                                <a:srgbClr val="B2260A"/>
                              </a:solidFill>
                              <a:latin typeface="Times New Roman" panose="02020603050405020304" pitchFamily="18" charset="0"/>
                              <a:cs typeface="Times New Roman" panose="02020603050405020304" pitchFamily="18" charset="0"/>
                            </a:rPr>
                            <a:t>Gauss Newton</a:t>
                          </a:r>
                          <a:endParaRPr lang="zh-CN" altLang="en-US" b="0" dirty="0">
                            <a:solidFill>
                              <a:srgbClr val="B2260A"/>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2260A">
                            <a:alpha val="10000"/>
                          </a:srgbClr>
                        </a:solidFill>
                      </a:tcPr>
                    </a:tc>
                    <a:extLst>
                      <a:ext uri="{0D108BD9-81ED-4DB2-BD59-A6C34878D82A}">
                        <a16:rowId xmlns:a16="http://schemas.microsoft.com/office/drawing/2014/main" val="1670491797"/>
                      </a:ext>
                    </a:extLst>
                  </a:tr>
                  <a:tr h="3594926">
                    <a:tc>
                      <a:txBody>
                        <a:bodyPr/>
                        <a:lstStyle/>
                        <a:p>
                          <a:endParaRPr lang="zh-CN"/>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3"/>
                          <a:stretch>
                            <a:fillRect l="-219" t="-9137" r="-219" b="-169"/>
                          </a:stretch>
                        </a:blipFill>
                      </a:tcPr>
                    </a:tc>
                    <a:extLst>
                      <a:ext uri="{0D108BD9-81ED-4DB2-BD59-A6C34878D82A}">
                        <a16:rowId xmlns:a16="http://schemas.microsoft.com/office/drawing/2014/main" val="2489586797"/>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3" name="表格 2">
                <a:extLst>
                  <a:ext uri="{FF2B5EF4-FFF2-40B4-BE49-F238E27FC236}">
                    <a16:creationId xmlns:a16="http://schemas.microsoft.com/office/drawing/2014/main" id="{F46D22DE-5238-4CDC-AFB5-14F46772442E}"/>
                  </a:ext>
                </a:extLst>
              </p:cNvPr>
              <p:cNvGraphicFramePr>
                <a:graphicFrameLocks noGrp="1"/>
              </p:cNvGraphicFramePr>
              <p:nvPr/>
            </p:nvGraphicFramePr>
            <p:xfrm>
              <a:off x="6121386" y="856694"/>
              <a:ext cx="2811082" cy="3967165"/>
            </p:xfrm>
            <a:graphic>
              <a:graphicData uri="http://schemas.openxmlformats.org/drawingml/2006/table">
                <a:tbl>
                  <a:tblPr firstRow="1" bandRow="1">
                    <a:tableStyleId>{5C22544A-7EE6-4342-B048-85BDC9FD1C3A}</a:tableStyleId>
                  </a:tblPr>
                  <a:tblGrid>
                    <a:gridCol w="2811082">
                      <a:extLst>
                        <a:ext uri="{9D8B030D-6E8A-4147-A177-3AD203B41FA5}">
                          <a16:colId xmlns:a16="http://schemas.microsoft.com/office/drawing/2014/main" val="1009222884"/>
                        </a:ext>
                      </a:extLst>
                    </a:gridCol>
                  </a:tblGrid>
                  <a:tr h="314200">
                    <a:tc>
                      <a:txBody>
                        <a:bodyPr/>
                        <a:lstStyle/>
                        <a:p>
                          <a:r>
                            <a:rPr lang="en-US" altLang="zh-CN" dirty="0">
                              <a:solidFill>
                                <a:srgbClr val="B2260A"/>
                              </a:solidFill>
                              <a:latin typeface="Times New Roman" panose="02020603050405020304" pitchFamily="18" charset="0"/>
                              <a:cs typeface="Times New Roman" panose="02020603050405020304" pitchFamily="18" charset="0"/>
                            </a:rPr>
                            <a:t>Algorithm 2  </a:t>
                          </a:r>
                          <a:r>
                            <a:rPr lang="en-US" altLang="zh-CN" b="0" dirty="0" err="1">
                              <a:solidFill>
                                <a:srgbClr val="B2260A"/>
                              </a:solidFill>
                              <a:latin typeface="Times New Roman" panose="02020603050405020304" pitchFamily="18" charset="0"/>
                              <a:cs typeface="Times New Roman" panose="02020603050405020304" pitchFamily="18" charset="0"/>
                            </a:rPr>
                            <a:t>Levenburg</a:t>
                          </a:r>
                          <a:r>
                            <a:rPr lang="en-US" altLang="zh-CN" b="0" dirty="0">
                              <a:solidFill>
                                <a:srgbClr val="B2260A"/>
                              </a:solidFill>
                              <a:latin typeface="Times New Roman" panose="02020603050405020304" pitchFamily="18" charset="0"/>
                              <a:cs typeface="Times New Roman" panose="02020603050405020304" pitchFamily="18" charset="0"/>
                            </a:rPr>
                            <a:t>-Marquardt</a:t>
                          </a:r>
                          <a:endParaRPr lang="zh-CN" altLang="en-US" b="0" dirty="0">
                            <a:solidFill>
                              <a:srgbClr val="B2260A"/>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2260A">
                            <a:alpha val="10000"/>
                          </a:srgbClr>
                        </a:solidFill>
                      </a:tcPr>
                    </a:tc>
                    <a:extLst>
                      <a:ext uri="{0D108BD9-81ED-4DB2-BD59-A6C34878D82A}">
                        <a16:rowId xmlns:a16="http://schemas.microsoft.com/office/drawing/2014/main" val="1804063592"/>
                      </a:ext>
                    </a:extLst>
                  </a:tr>
                  <a:tr h="3652965">
                    <a:tc>
                      <a:txBody>
                        <a:bodyPr/>
                        <a:lstStyle/>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  </a:t>
                          </a:r>
                        </a:p>
                        <a:p>
                          <a:endParaRPr lang="en-US" altLang="zh-CN" b="1" dirty="0">
                            <a:latin typeface="Times New Roman" panose="02020603050405020304" pitchFamily="18" charset="0"/>
                            <a:cs typeface="Times New Roman" panose="02020603050405020304" pitchFamily="18" charset="0"/>
                          </a:endParaRPr>
                        </a:p>
                        <a:p>
                          <a:endParaRPr lang="en-US" altLang="zh-CN" b="1" i="1" dirty="0">
                            <a:latin typeface="Times New Roman" panose="02020603050405020304" pitchFamily="18" charset="0"/>
                            <a:ea typeface="Cambria Math" panose="02040503050406030204" pitchFamily="18" charset="0"/>
                            <a:cs typeface="Times New Roman" panose="02020603050405020304" pitchFamily="18" charset="0"/>
                          </a:endParaRPr>
                        </a:p>
                        <a:p>
                          <a:endParaRPr lang="en-US" altLang="zh-CN" b="1" i="1" dirty="0">
                            <a:latin typeface="Times New Roman" panose="02020603050405020304" pitchFamily="18" charset="0"/>
                            <a:ea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b="1" i="1" smtClean="0">
                                    <a:latin typeface="Cambria Math" panose="02040503050406030204" pitchFamily="18" charset="0"/>
                                    <a:ea typeface="Cambria Math" panose="02040503050406030204" pitchFamily="18" charset="0"/>
                                  </a:rPr>
                                  <m:t>  </m:t>
                                </m:r>
                              </m:oMath>
                            </m:oMathPara>
                          </a14:m>
                          <a:endParaRPr lang="en-US" altLang="zh-CN" b="1" i="1" dirty="0">
                            <a:latin typeface="Cambria Math" panose="02040503050406030204" pitchFamily="18" charset="0"/>
                            <a:ea typeface="Cambria Math" panose="02040503050406030204" pitchFamily="18" charset="0"/>
                          </a:endParaRPr>
                        </a:p>
                        <a:p>
                          <a14:m>
                            <m:oMath xmlns:m="http://schemas.openxmlformats.org/officeDocument/2006/math">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𝐱</m:t>
                              </m:r>
                              <m:r>
                                <a:rPr lang="en-US" altLang="zh-CN" b="1" i="1" smtClean="0">
                                  <a:latin typeface="Cambria Math" panose="02040503050406030204" pitchFamily="18" charset="0"/>
                                  <a:ea typeface="Cambria Math" panose="02040503050406030204" pitchFamily="18" charset="0"/>
                                </a:rPr>
                                <m:t>←</m:t>
                              </m:r>
                            </m:oMath>
                          </a14:m>
                          <a:r>
                            <a:rPr lang="en-US" altLang="zh-CN" b="1" dirty="0">
                              <a:latin typeface="Times New Roman" panose="02020603050405020304" pitchFamily="18" charset="0"/>
                              <a:cs typeface="Times New Roman" panose="02020603050405020304" pitchFamily="18" charset="0"/>
                            </a:rPr>
                            <a:t> solve(</a:t>
                          </a:r>
                          <a14:m>
                            <m:oMath xmlns:m="http://schemas.openxmlformats.org/officeDocument/2006/math">
                              <m:r>
                                <a:rPr lang="en-US" altLang="zh-CN" b="1" i="0" smtClean="0">
                                  <a:latin typeface="Cambria Math" panose="02040503050406030204" pitchFamily="18" charset="0"/>
                                  <a:ea typeface="Cambria Math" panose="02040503050406030204" pitchFamily="18" charset="0"/>
                                </a:rPr>
                                <m:t> </m:t>
                              </m:r>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𝐇</m:t>
                              </m:r>
                              <m:r>
                                <a:rPr lang="en-US" altLang="zh-CN" b="1" i="0"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𝛌</m:t>
                              </m:r>
                              <m:r>
                                <a:rPr lang="en-US" altLang="zh-CN" b="1" i="0" smtClean="0">
                                  <a:latin typeface="Cambria Math" panose="02040503050406030204" pitchFamily="18" charset="0"/>
                                  <a:ea typeface="Cambria Math" panose="02040503050406030204" pitchFamily="18" charset="0"/>
                                </a:rPr>
                                <m:t>𝐈</m:t>
                              </m:r>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𝐱</m:t>
                              </m:r>
                              <m:r>
                                <a:rPr lang="en-US" altLang="zh-CN" b="1" i="0"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𝐛</m:t>
                              </m:r>
                              <m:r>
                                <a:rPr lang="en-US" altLang="zh-CN" b="1" i="0" smtClean="0">
                                  <a:latin typeface="Cambria Math" panose="02040503050406030204" pitchFamily="18" charset="0"/>
                                  <a:ea typeface="Cambria Math" panose="02040503050406030204" pitchFamily="18" charset="0"/>
                                </a:rPr>
                                <m:t> </m:t>
                              </m:r>
                            </m:oMath>
                          </a14:m>
                          <a:r>
                            <a:rPr lang="en-US" altLang="zh-CN" b="1" dirty="0">
                              <a:latin typeface="Times New Roman" panose="02020603050405020304" pitchFamily="18" charset="0"/>
                              <a:cs typeface="Times New Roman" panose="02020603050405020304" pitchFamily="18" charset="0"/>
                            </a:rPr>
                            <a:t>)</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624050403"/>
                      </a:ext>
                    </a:extLst>
                  </a:tr>
                </a:tbl>
              </a:graphicData>
            </a:graphic>
          </p:graphicFrame>
        </mc:Choice>
        <mc:Fallback xmlns="">
          <p:graphicFrame>
            <p:nvGraphicFramePr>
              <p:cNvPr id="3" name="表格 2">
                <a:extLst>
                  <a:ext uri="{FF2B5EF4-FFF2-40B4-BE49-F238E27FC236}">
                    <a16:creationId xmlns:a16="http://schemas.microsoft.com/office/drawing/2014/main" id="{F46D22DE-5238-4CDC-AFB5-14F46772442E}"/>
                  </a:ext>
                </a:extLst>
              </p:cNvPr>
              <p:cNvGraphicFramePr>
                <a:graphicFrameLocks noGrp="1"/>
              </p:cNvGraphicFramePr>
              <p:nvPr>
                <p:extLst>
                  <p:ext uri="{D42A27DB-BD31-4B8C-83A1-F6EECF244321}">
                    <p14:modId xmlns:p14="http://schemas.microsoft.com/office/powerpoint/2010/main" val="4289036210"/>
                  </p:ext>
                </p:extLst>
              </p:nvPr>
            </p:nvGraphicFramePr>
            <p:xfrm>
              <a:off x="6121386" y="856694"/>
              <a:ext cx="2811082" cy="3967165"/>
            </p:xfrm>
            <a:graphic>
              <a:graphicData uri="http://schemas.openxmlformats.org/drawingml/2006/table">
                <a:tbl>
                  <a:tblPr firstRow="1" bandRow="1">
                    <a:tableStyleId>{5C22544A-7EE6-4342-B048-85BDC9FD1C3A}</a:tableStyleId>
                  </a:tblPr>
                  <a:tblGrid>
                    <a:gridCol w="2811082">
                      <a:extLst>
                        <a:ext uri="{9D8B030D-6E8A-4147-A177-3AD203B41FA5}">
                          <a16:colId xmlns:a16="http://schemas.microsoft.com/office/drawing/2014/main" val="1009222884"/>
                        </a:ext>
                      </a:extLst>
                    </a:gridCol>
                  </a:tblGrid>
                  <a:tr h="314200">
                    <a:tc>
                      <a:txBody>
                        <a:bodyPr/>
                        <a:lstStyle/>
                        <a:p>
                          <a:r>
                            <a:rPr lang="en-US" altLang="zh-CN" dirty="0">
                              <a:solidFill>
                                <a:srgbClr val="B2260A"/>
                              </a:solidFill>
                              <a:latin typeface="Times New Roman" panose="02020603050405020304" pitchFamily="18" charset="0"/>
                              <a:cs typeface="Times New Roman" panose="02020603050405020304" pitchFamily="18" charset="0"/>
                            </a:rPr>
                            <a:t>Algorithm 2  </a:t>
                          </a:r>
                          <a:r>
                            <a:rPr lang="en-US" altLang="zh-CN" b="0" dirty="0" err="1">
                              <a:solidFill>
                                <a:srgbClr val="B2260A"/>
                              </a:solidFill>
                              <a:latin typeface="Times New Roman" panose="02020603050405020304" pitchFamily="18" charset="0"/>
                              <a:cs typeface="Times New Roman" panose="02020603050405020304" pitchFamily="18" charset="0"/>
                            </a:rPr>
                            <a:t>Levenburg</a:t>
                          </a:r>
                          <a:r>
                            <a:rPr lang="en-US" altLang="zh-CN" b="0" dirty="0">
                              <a:solidFill>
                                <a:srgbClr val="B2260A"/>
                              </a:solidFill>
                              <a:latin typeface="Times New Roman" panose="02020603050405020304" pitchFamily="18" charset="0"/>
                              <a:cs typeface="Times New Roman" panose="02020603050405020304" pitchFamily="18" charset="0"/>
                            </a:rPr>
                            <a:t>-Marquardt</a:t>
                          </a:r>
                          <a:endParaRPr lang="zh-CN" altLang="en-US" b="0" dirty="0">
                            <a:solidFill>
                              <a:srgbClr val="B2260A"/>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2260A">
                            <a:alpha val="10000"/>
                          </a:srgbClr>
                        </a:solidFill>
                      </a:tcPr>
                    </a:tc>
                    <a:extLst>
                      <a:ext uri="{0D108BD9-81ED-4DB2-BD59-A6C34878D82A}">
                        <a16:rowId xmlns:a16="http://schemas.microsoft.com/office/drawing/2014/main" val="1804063592"/>
                      </a:ext>
                    </a:extLst>
                  </a:tr>
                  <a:tr h="3652965">
                    <a:tc>
                      <a:txBody>
                        <a:bodyPr/>
                        <a:lstStyle/>
                        <a:p>
                          <a:endParaRPr lang="zh-CN"/>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4"/>
                          <a:stretch>
                            <a:fillRect l="-216" t="-8833" r="-433" b="-167"/>
                          </a:stretch>
                        </a:blipFill>
                      </a:tcPr>
                    </a:tc>
                    <a:extLst>
                      <a:ext uri="{0D108BD9-81ED-4DB2-BD59-A6C34878D82A}">
                        <a16:rowId xmlns:a16="http://schemas.microsoft.com/office/drawing/2014/main" val="624050403"/>
                      </a:ext>
                    </a:extLst>
                  </a:tr>
                </a:tbl>
              </a:graphicData>
            </a:graphic>
          </p:graphicFrame>
        </mc:Fallback>
      </mc:AlternateContent>
      <p:sp>
        <p:nvSpPr>
          <p:cNvPr id="6" name="文本框 5">
            <a:extLst>
              <a:ext uri="{FF2B5EF4-FFF2-40B4-BE49-F238E27FC236}">
                <a16:creationId xmlns:a16="http://schemas.microsoft.com/office/drawing/2014/main" id="{C0035244-5064-4B29-8546-6112F5D5D46A}"/>
              </a:ext>
            </a:extLst>
          </p:cNvPr>
          <p:cNvSpPr txBox="1"/>
          <p:nvPr/>
        </p:nvSpPr>
        <p:spPr>
          <a:xfrm>
            <a:off x="7243893" y="1546159"/>
            <a:ext cx="264253" cy="584775"/>
          </a:xfrm>
          <a:prstGeom prst="rect">
            <a:avLst/>
          </a:prstGeom>
          <a:noFill/>
        </p:spPr>
        <p:txBody>
          <a:bodyPr wrap="square">
            <a:spAutoFit/>
          </a:bodyPr>
          <a:lstStyle/>
          <a:p>
            <a:r>
              <a:rPr lang="en-US" altLang="zh-CN" sz="3200" dirty="0">
                <a:latin typeface="Times New Roman" panose="02020603050405020304" pitchFamily="18" charset="0"/>
                <a:cs typeface="Times New Roman" panose="02020603050405020304" pitchFamily="18" charset="0"/>
              </a:rPr>
              <a:t>⁝</a:t>
            </a:r>
          </a:p>
        </p:txBody>
      </p:sp>
      <p:sp>
        <p:nvSpPr>
          <p:cNvPr id="7" name="文本框 6">
            <a:extLst>
              <a:ext uri="{FF2B5EF4-FFF2-40B4-BE49-F238E27FC236}">
                <a16:creationId xmlns:a16="http://schemas.microsoft.com/office/drawing/2014/main" id="{4FC76940-13D9-4A14-AC2C-03846CC8180B}"/>
              </a:ext>
            </a:extLst>
          </p:cNvPr>
          <p:cNvSpPr txBox="1"/>
          <p:nvPr/>
        </p:nvSpPr>
        <p:spPr>
          <a:xfrm>
            <a:off x="7243894" y="2705544"/>
            <a:ext cx="264253" cy="584775"/>
          </a:xfrm>
          <a:prstGeom prst="rect">
            <a:avLst/>
          </a:prstGeom>
          <a:noFill/>
        </p:spPr>
        <p:txBody>
          <a:bodyPr wrap="square">
            <a:spAutoFit/>
          </a:bodyPr>
          <a:lstStyle/>
          <a:p>
            <a:r>
              <a:rPr lang="en-US" altLang="zh-CN" sz="3200" dirty="0">
                <a:latin typeface="Times New Roman" panose="02020603050405020304" pitchFamily="18" charset="0"/>
                <a:cs typeface="Times New Roman" panose="02020603050405020304" pitchFamily="18" charset="0"/>
              </a:rPr>
              <a:t>⁝</a:t>
            </a:r>
          </a:p>
        </p:txBody>
      </p:sp>
      <p:sp>
        <p:nvSpPr>
          <p:cNvPr id="8" name="文本框 7">
            <a:extLst>
              <a:ext uri="{FF2B5EF4-FFF2-40B4-BE49-F238E27FC236}">
                <a16:creationId xmlns:a16="http://schemas.microsoft.com/office/drawing/2014/main" id="{CB584DB8-9BFC-4636-9EFA-19CD2611695C}"/>
              </a:ext>
            </a:extLst>
          </p:cNvPr>
          <p:cNvSpPr txBox="1"/>
          <p:nvPr/>
        </p:nvSpPr>
        <p:spPr>
          <a:xfrm>
            <a:off x="7262674" y="4080473"/>
            <a:ext cx="264253" cy="584775"/>
          </a:xfrm>
          <a:prstGeom prst="rect">
            <a:avLst/>
          </a:prstGeom>
          <a:noFill/>
        </p:spPr>
        <p:txBody>
          <a:bodyPr wrap="square">
            <a:spAutoFit/>
          </a:bodyPr>
          <a:lstStyle/>
          <a:p>
            <a:r>
              <a:rPr lang="en-US" altLang="zh-CN" sz="32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235474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C7A2FE9F-C1D8-499C-886B-A5A3D1735A58}"/>
              </a:ext>
            </a:extLst>
          </p:cNvPr>
          <p:cNvSpPr>
            <a:spLocks noGrp="1"/>
          </p:cNvSpPr>
          <p:nvPr>
            <p:ph type="body" idx="1"/>
          </p:nvPr>
        </p:nvSpPr>
        <p:spPr>
          <a:xfrm>
            <a:off x="0" y="794004"/>
            <a:ext cx="6053622" cy="4039333"/>
          </a:xfrm>
        </p:spPr>
        <p:txBody>
          <a:bodyPr/>
          <a:lstStyle/>
          <a:p>
            <a:pPr marL="514350" indent="-285750">
              <a:lnSpc>
                <a:spcPct val="150000"/>
              </a:lnSpc>
              <a:buClr>
                <a:srgbClr val="C00000"/>
              </a:buClr>
              <a:buFont typeface="Wingdings" panose="05000000000000000000" pitchFamily="2" charset="2"/>
              <a:buChar char="l"/>
            </a:pPr>
            <a:r>
              <a:rPr lang="en-US" altLang="zh-CN" dirty="0">
                <a:latin typeface="Times New Roman" panose="02020603050405020304" pitchFamily="18" charset="0"/>
                <a:cs typeface="Times New Roman" panose="02020603050405020304" pitchFamily="18" charset="0"/>
              </a:rPr>
              <a:t>Manhattan3500 (synthetic dataset)</a:t>
            </a:r>
          </a:p>
          <a:p>
            <a:pPr marL="1028700" lvl="1" indent="-342900">
              <a:lnSpc>
                <a:spcPct val="150000"/>
              </a:lnSpc>
              <a:buClr>
                <a:srgbClr val="C00000"/>
              </a:buClr>
              <a:buFont typeface="+mj-lt"/>
              <a:buAutoNum type="alphaLcPeriod"/>
            </a:pPr>
            <a:r>
              <a:rPr lang="en-US" altLang="zh-CN" dirty="0">
                <a:latin typeface="Times New Roman" panose="02020603050405020304" pitchFamily="18" charset="0"/>
                <a:cs typeface="Times New Roman" panose="02020603050405020304" pitchFamily="18" charset="0"/>
              </a:rPr>
              <a:t>Original dataset was by Olson</a:t>
            </a:r>
          </a:p>
          <a:p>
            <a:pPr marL="1028700" lvl="1" indent="-342900">
              <a:lnSpc>
                <a:spcPct val="150000"/>
              </a:lnSpc>
              <a:buClr>
                <a:srgbClr val="C00000"/>
              </a:buClr>
              <a:buFont typeface="+mj-lt"/>
              <a:buAutoNum type="alphaLcPeriod"/>
            </a:pPr>
            <a:r>
              <a:rPr lang="en-US" altLang="zh-CN" dirty="0">
                <a:latin typeface="Times New Roman" panose="02020603050405020304" pitchFamily="18" charset="0"/>
                <a:cs typeface="Times New Roman" panose="02020603050405020304" pitchFamily="18" charset="0"/>
              </a:rPr>
              <a:t>Second version included in g2o</a:t>
            </a:r>
          </a:p>
          <a:p>
            <a:pPr marL="1028700" lvl="1" indent="-342900">
              <a:lnSpc>
                <a:spcPct val="150000"/>
              </a:lnSpc>
              <a:buClr>
                <a:srgbClr val="C00000"/>
              </a:buClr>
              <a:buFont typeface="+mj-lt"/>
              <a:buAutoNum type="alphaLcPeriod"/>
            </a:pPr>
            <a:r>
              <a:rPr lang="en-US" altLang="zh-CN" dirty="0">
                <a:latin typeface="Times New Roman" panose="02020603050405020304" pitchFamily="18" charset="0"/>
                <a:cs typeface="Times New Roman" panose="02020603050405020304" pitchFamily="18" charset="0"/>
              </a:rPr>
              <a:t>Ground truth</a:t>
            </a:r>
          </a:p>
          <a:p>
            <a:pPr marL="685800" lvl="1" indent="0">
              <a:lnSpc>
                <a:spcPct val="150000"/>
              </a:lnSpc>
              <a:buClr>
                <a:srgbClr val="C00000"/>
              </a:buClr>
              <a:buNone/>
            </a:pPr>
            <a:r>
              <a:rPr lang="en-US" altLang="zh-CN" dirty="0">
                <a:latin typeface="Times New Roman" panose="02020603050405020304" pitchFamily="18" charset="0"/>
                <a:cs typeface="Times New Roman" panose="02020603050405020304" pitchFamily="18" charset="0"/>
              </a:rPr>
              <a:t>Quality of the initial estimate: g2o closer to the ground truth</a:t>
            </a:r>
          </a:p>
          <a:p>
            <a:pPr marL="514350" indent="-285750">
              <a:lnSpc>
                <a:spcPct val="150000"/>
              </a:lnSpc>
              <a:buClr>
                <a:srgbClr val="C00000"/>
              </a:buClr>
              <a:buFont typeface="Wingdings" panose="05000000000000000000" pitchFamily="2" charset="2"/>
              <a:buChar char="l"/>
            </a:pPr>
            <a:r>
              <a:rPr lang="en-US" altLang="zh-CN" dirty="0">
                <a:latin typeface="Times New Roman" panose="02020603050405020304" pitchFamily="18" charset="0"/>
                <a:cs typeface="Times New Roman" panose="02020603050405020304" pitchFamily="18" charset="0"/>
              </a:rPr>
              <a:t>Intel Research Lab (real-world dataset)</a:t>
            </a:r>
          </a:p>
          <a:p>
            <a:pPr marL="1028700" lvl="1" indent="-342900">
              <a:lnSpc>
                <a:spcPct val="150000"/>
              </a:lnSpc>
              <a:buClr>
                <a:srgbClr val="C00000"/>
              </a:buClr>
              <a:buFont typeface="+mj-lt"/>
              <a:buAutoNum type="alphaLcPeriod"/>
            </a:pPr>
            <a:r>
              <a:rPr lang="en-US" altLang="zh-CN" dirty="0">
                <a:latin typeface="Times New Roman" panose="02020603050405020304" pitchFamily="18" charset="0"/>
                <a:cs typeface="Times New Roman" panose="02020603050405020304" pitchFamily="18" charset="0"/>
              </a:rPr>
              <a:t>Intel by Luca,</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obtained by processing the raw measurements </a:t>
            </a:r>
            <a:br>
              <a:rPr lang="en-US" altLang="zh-CN" dirty="0">
                <a:latin typeface="Times New Roman" panose="02020603050405020304" pitchFamily="18" charset="0"/>
                <a:cs typeface="Times New Roman" panose="02020603050405020304" pitchFamily="18" charset="0"/>
              </a:rPr>
            </a:br>
            <a:r>
              <a:rPr lang="en-US" altLang="zh-CN" dirty="0">
                <a:latin typeface="Times New Roman" panose="02020603050405020304" pitchFamily="18" charset="0"/>
                <a:cs typeface="Times New Roman" panose="02020603050405020304" pitchFamily="18" charset="0"/>
              </a:rPr>
              <a:t>from wheel odometry and laser range finder</a:t>
            </a:r>
          </a:p>
          <a:p>
            <a:pPr marL="1028700" lvl="1" indent="-342900">
              <a:lnSpc>
                <a:spcPct val="150000"/>
              </a:lnSpc>
              <a:buClr>
                <a:srgbClr val="C00000"/>
              </a:buClr>
              <a:buFont typeface="+mj-lt"/>
              <a:buAutoNum type="alphaLcPeriod"/>
            </a:pPr>
            <a:r>
              <a:rPr lang="en-US" altLang="zh-CN" dirty="0">
                <a:latin typeface="Times New Roman" panose="02020603050405020304" pitchFamily="18" charset="0"/>
                <a:cs typeface="Times New Roman" panose="02020603050405020304" pitchFamily="18" charset="0"/>
              </a:rPr>
              <a:t>Pseudo ground truth, estimation result provided in g2o</a:t>
            </a:r>
          </a:p>
        </p:txBody>
      </p:sp>
      <p:sp>
        <p:nvSpPr>
          <p:cNvPr id="2" name="标题 1">
            <a:extLst>
              <a:ext uri="{FF2B5EF4-FFF2-40B4-BE49-F238E27FC236}">
                <a16:creationId xmlns:a16="http://schemas.microsoft.com/office/drawing/2014/main" id="{391B9C16-115A-483D-B0E6-986CDD711A29}"/>
              </a:ext>
            </a:extLst>
          </p:cNvPr>
          <p:cNvSpPr>
            <a:spLocks noGrp="1"/>
          </p:cNvSpPr>
          <p:nvPr>
            <p:ph type="title"/>
          </p:nvPr>
        </p:nvSpPr>
        <p:spPr/>
        <p:txBody>
          <a:bodyPr/>
          <a:lstStyle/>
          <a:p>
            <a:r>
              <a:rPr lang="en-US" altLang="zh-CN" dirty="0"/>
              <a:t>Datasets</a:t>
            </a:r>
            <a:endParaRPr lang="zh-CN" altLang="en-US" dirty="0"/>
          </a:p>
        </p:txBody>
      </p:sp>
      <p:sp>
        <p:nvSpPr>
          <p:cNvPr id="10" name="文本框 9">
            <a:extLst>
              <a:ext uri="{FF2B5EF4-FFF2-40B4-BE49-F238E27FC236}">
                <a16:creationId xmlns:a16="http://schemas.microsoft.com/office/drawing/2014/main" id="{703D341F-CD10-472F-84B5-DCAEC81598C9}"/>
              </a:ext>
            </a:extLst>
          </p:cNvPr>
          <p:cNvSpPr txBox="1"/>
          <p:nvPr/>
        </p:nvSpPr>
        <p:spPr>
          <a:xfrm>
            <a:off x="4094324" y="2149332"/>
            <a:ext cx="1325125" cy="30777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M3500 Olson</a:t>
            </a:r>
            <a:endParaRPr lang="zh-CN" altLang="en-US" dirty="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9B282265-C472-421D-A42D-03C79F268B5E}"/>
              </a:ext>
            </a:extLst>
          </p:cNvPr>
          <p:cNvSpPr txBox="1"/>
          <p:nvPr/>
        </p:nvSpPr>
        <p:spPr>
          <a:xfrm>
            <a:off x="5897991" y="2119785"/>
            <a:ext cx="1155561" cy="30777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M3500 g2o</a:t>
            </a:r>
            <a:endParaRPr lang="zh-CN" altLang="en-US"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D6F88EBC-59F5-4324-B083-EE78D695F174}"/>
              </a:ext>
            </a:extLst>
          </p:cNvPr>
          <p:cNvSpPr txBox="1"/>
          <p:nvPr/>
        </p:nvSpPr>
        <p:spPr>
          <a:xfrm>
            <a:off x="7706422" y="2119785"/>
            <a:ext cx="944545" cy="30777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M3500 </a:t>
            </a:r>
            <a:r>
              <a:rPr lang="en-US" altLang="zh-CN" dirty="0" err="1">
                <a:latin typeface="Times New Roman" panose="02020603050405020304" pitchFamily="18" charset="0"/>
                <a:cs typeface="Times New Roman" panose="02020603050405020304" pitchFamily="18" charset="0"/>
              </a:rPr>
              <a:t>gt</a:t>
            </a:r>
            <a:endParaRPr lang="zh-CN" altLang="en-US" dirty="0">
              <a:latin typeface="Times New Roman" panose="02020603050405020304" pitchFamily="18" charset="0"/>
              <a:cs typeface="Times New Roman" panose="02020603050405020304" pitchFamily="18" charset="0"/>
            </a:endParaRPr>
          </a:p>
        </p:txBody>
      </p:sp>
      <p:sp>
        <p:nvSpPr>
          <p:cNvPr id="13" name="文本框 12">
            <a:extLst>
              <a:ext uri="{FF2B5EF4-FFF2-40B4-BE49-F238E27FC236}">
                <a16:creationId xmlns:a16="http://schemas.microsoft.com/office/drawing/2014/main" id="{B0071335-7A65-43F1-82A9-A783A6060810}"/>
              </a:ext>
            </a:extLst>
          </p:cNvPr>
          <p:cNvSpPr txBox="1"/>
          <p:nvPr/>
        </p:nvSpPr>
        <p:spPr>
          <a:xfrm>
            <a:off x="6001084" y="3815469"/>
            <a:ext cx="946801" cy="30777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Intel </a:t>
            </a:r>
            <a:r>
              <a:rPr lang="en-US" altLang="zh-CN" dirty="0" err="1">
                <a:latin typeface="Times New Roman" panose="02020603050405020304" pitchFamily="18" charset="0"/>
                <a:cs typeface="Times New Roman" panose="02020603050405020304" pitchFamily="18" charset="0"/>
              </a:rPr>
              <a:t>luca</a:t>
            </a:r>
            <a:endParaRPr lang="zh-CN" altLang="en-US"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id="{C7FF9C40-464E-45E7-BF24-6CA159BA6656}"/>
              </a:ext>
            </a:extLst>
          </p:cNvPr>
          <p:cNvSpPr txBox="1"/>
          <p:nvPr/>
        </p:nvSpPr>
        <p:spPr>
          <a:xfrm>
            <a:off x="7859193" y="3815469"/>
            <a:ext cx="946801" cy="30777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Intel </a:t>
            </a:r>
            <a:r>
              <a:rPr lang="en-US" altLang="zh-CN" dirty="0" err="1">
                <a:latin typeface="Times New Roman" panose="02020603050405020304" pitchFamily="18" charset="0"/>
                <a:cs typeface="Times New Roman" panose="02020603050405020304" pitchFamily="18" charset="0"/>
              </a:rPr>
              <a:t>gt</a:t>
            </a:r>
            <a:endParaRPr lang="zh-CN" altLang="en-US" dirty="0">
              <a:latin typeface="Times New Roman" panose="02020603050405020304" pitchFamily="18" charset="0"/>
              <a:cs typeface="Times New Roman" panose="02020603050405020304" pitchFamily="18" charset="0"/>
            </a:endParaRPr>
          </a:p>
        </p:txBody>
      </p:sp>
      <p:pic>
        <p:nvPicPr>
          <p:cNvPr id="18" name="图片 17" descr="图示&#10;&#10;描述已自动生成">
            <a:extLst>
              <a:ext uri="{FF2B5EF4-FFF2-40B4-BE49-F238E27FC236}">
                <a16:creationId xmlns:a16="http://schemas.microsoft.com/office/drawing/2014/main" id="{483AE798-2020-44CD-879D-897DCA542752}"/>
              </a:ext>
            </a:extLst>
          </p:cNvPr>
          <p:cNvPicPr>
            <a:picLocks noChangeAspect="1"/>
          </p:cNvPicPr>
          <p:nvPr/>
        </p:nvPicPr>
        <p:blipFill>
          <a:blip r:embed="rId3"/>
          <a:stretch>
            <a:fillRect/>
          </a:stretch>
        </p:blipFill>
        <p:spPr>
          <a:xfrm>
            <a:off x="5463158" y="2406922"/>
            <a:ext cx="1920000" cy="1440000"/>
          </a:xfrm>
          <a:prstGeom prst="rect">
            <a:avLst/>
          </a:prstGeom>
        </p:spPr>
      </p:pic>
      <p:pic>
        <p:nvPicPr>
          <p:cNvPr id="9" name="图片 8" descr="图表&#10;&#10;描述已自动生成">
            <a:extLst>
              <a:ext uri="{FF2B5EF4-FFF2-40B4-BE49-F238E27FC236}">
                <a16:creationId xmlns:a16="http://schemas.microsoft.com/office/drawing/2014/main" id="{FA5BCAD4-8031-43D1-8432-22E7DD08ECBD}"/>
              </a:ext>
            </a:extLst>
          </p:cNvPr>
          <p:cNvPicPr>
            <a:picLocks noChangeAspect="1"/>
          </p:cNvPicPr>
          <p:nvPr/>
        </p:nvPicPr>
        <p:blipFill>
          <a:blip r:embed="rId4"/>
          <a:stretch>
            <a:fillRect/>
          </a:stretch>
        </p:blipFill>
        <p:spPr>
          <a:xfrm>
            <a:off x="7209509" y="2398014"/>
            <a:ext cx="1920000" cy="1440000"/>
          </a:xfrm>
          <a:prstGeom prst="rect">
            <a:avLst/>
          </a:prstGeom>
        </p:spPr>
      </p:pic>
      <p:pic>
        <p:nvPicPr>
          <p:cNvPr id="20" name="图片 19" descr="图示&#10;&#10;低可信度描述已自动生成">
            <a:extLst>
              <a:ext uri="{FF2B5EF4-FFF2-40B4-BE49-F238E27FC236}">
                <a16:creationId xmlns:a16="http://schemas.microsoft.com/office/drawing/2014/main" id="{8E0A1F3A-393B-46E5-A856-39572A0091B7}"/>
              </a:ext>
            </a:extLst>
          </p:cNvPr>
          <p:cNvPicPr>
            <a:picLocks noChangeAspect="1"/>
          </p:cNvPicPr>
          <p:nvPr/>
        </p:nvPicPr>
        <p:blipFill>
          <a:blip r:embed="rId5"/>
          <a:stretch>
            <a:fillRect/>
          </a:stretch>
        </p:blipFill>
        <p:spPr>
          <a:xfrm>
            <a:off x="5463158" y="709332"/>
            <a:ext cx="1920000" cy="1440000"/>
          </a:xfrm>
          <a:prstGeom prst="rect">
            <a:avLst/>
          </a:prstGeom>
        </p:spPr>
      </p:pic>
      <p:pic>
        <p:nvPicPr>
          <p:cNvPr id="22" name="图片 21" descr="图表&#10;&#10;描述已自动生成">
            <a:extLst>
              <a:ext uri="{FF2B5EF4-FFF2-40B4-BE49-F238E27FC236}">
                <a16:creationId xmlns:a16="http://schemas.microsoft.com/office/drawing/2014/main" id="{7F929285-A768-4C6D-8B78-DEE033703512}"/>
              </a:ext>
            </a:extLst>
          </p:cNvPr>
          <p:cNvPicPr>
            <a:picLocks noChangeAspect="1"/>
          </p:cNvPicPr>
          <p:nvPr/>
        </p:nvPicPr>
        <p:blipFill>
          <a:blip r:embed="rId6"/>
          <a:stretch>
            <a:fillRect/>
          </a:stretch>
        </p:blipFill>
        <p:spPr>
          <a:xfrm>
            <a:off x="7209509" y="718240"/>
            <a:ext cx="1920000" cy="1440000"/>
          </a:xfrm>
          <a:prstGeom prst="rect">
            <a:avLst/>
          </a:prstGeom>
        </p:spPr>
      </p:pic>
      <p:pic>
        <p:nvPicPr>
          <p:cNvPr id="24" name="图片 23" descr="图示&#10;&#10;描述已自动生成">
            <a:extLst>
              <a:ext uri="{FF2B5EF4-FFF2-40B4-BE49-F238E27FC236}">
                <a16:creationId xmlns:a16="http://schemas.microsoft.com/office/drawing/2014/main" id="{631C59B5-3896-4571-8389-D76070D74FAD}"/>
              </a:ext>
            </a:extLst>
          </p:cNvPr>
          <p:cNvPicPr>
            <a:picLocks noChangeAspect="1"/>
          </p:cNvPicPr>
          <p:nvPr/>
        </p:nvPicPr>
        <p:blipFill>
          <a:blip r:embed="rId7"/>
          <a:stretch>
            <a:fillRect/>
          </a:stretch>
        </p:blipFill>
        <p:spPr>
          <a:xfrm>
            <a:off x="3651299" y="720734"/>
            <a:ext cx="1920000" cy="1440000"/>
          </a:xfrm>
          <a:prstGeom prst="rect">
            <a:avLst/>
          </a:prstGeom>
        </p:spPr>
      </p:pic>
    </p:spTree>
    <p:extLst>
      <p:ext uri="{BB962C8B-B14F-4D97-AF65-F5344CB8AC3E}">
        <p14:creationId xmlns:p14="http://schemas.microsoft.com/office/powerpoint/2010/main" val="650380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9DA056-9463-488D-BCBD-4CCB7A403782}"/>
              </a:ext>
            </a:extLst>
          </p:cNvPr>
          <p:cNvSpPr>
            <a:spLocks noGrp="1"/>
          </p:cNvSpPr>
          <p:nvPr>
            <p:ph type="title"/>
          </p:nvPr>
        </p:nvSpPr>
        <p:spPr/>
        <p:txBody>
          <a:bodyPr/>
          <a:lstStyle/>
          <a:p>
            <a:r>
              <a:rPr lang="en-US" altLang="zh-CN" dirty="0"/>
              <a:t>Adding Outlier Loop Closure Constraints </a:t>
            </a:r>
            <a:endParaRPr lang="zh-CN" altLang="en-US" dirty="0"/>
          </a:p>
        </p:txBody>
      </p:sp>
      <p:sp>
        <p:nvSpPr>
          <p:cNvPr id="3" name="文本占位符 2">
            <a:extLst>
              <a:ext uri="{FF2B5EF4-FFF2-40B4-BE49-F238E27FC236}">
                <a16:creationId xmlns:a16="http://schemas.microsoft.com/office/drawing/2014/main" id="{B591CB03-C5AC-4030-A88A-E9BE1B48E218}"/>
              </a:ext>
            </a:extLst>
          </p:cNvPr>
          <p:cNvSpPr>
            <a:spLocks noGrp="1"/>
          </p:cNvSpPr>
          <p:nvPr>
            <p:ph type="body" idx="1"/>
          </p:nvPr>
        </p:nvSpPr>
        <p:spPr>
          <a:xfrm>
            <a:off x="265611" y="784860"/>
            <a:ext cx="7624355" cy="3429000"/>
          </a:xfrm>
        </p:spPr>
        <p:txBody>
          <a:bodyPr/>
          <a:lstStyle/>
          <a:p>
            <a:pPr>
              <a:lnSpc>
                <a:spcPct val="150000"/>
              </a:lnSpc>
            </a:pPr>
            <a:r>
              <a:rPr lang="en-US" altLang="zh-CN" sz="1800" dirty="0">
                <a:latin typeface="Times New Roman" panose="02020603050405020304" pitchFamily="18" charset="0"/>
                <a:cs typeface="Times New Roman" panose="02020603050405020304" pitchFamily="18" charset="0"/>
              </a:rPr>
              <a:t>Four</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adding policies:</a:t>
            </a:r>
          </a:p>
          <a:p>
            <a:pPr marL="514350" indent="-285750">
              <a:buClr>
                <a:srgbClr val="C00000"/>
              </a:buClr>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Random Constraints </a:t>
            </a:r>
          </a:p>
          <a:p>
            <a:pPr marL="685800" lvl="1" indent="0">
              <a:lnSpc>
                <a:spcPct val="150000"/>
              </a:lnSpc>
              <a:buClr>
                <a:srgbClr val="C00000"/>
              </a:buClr>
              <a:buNone/>
            </a:pPr>
            <a:r>
              <a:rPr lang="en-US" altLang="zh-CN" sz="1800" dirty="0">
                <a:latin typeface="Times New Roman" panose="02020603050405020304" pitchFamily="18" charset="0"/>
                <a:cs typeface="Times New Roman" panose="02020603050405020304" pitchFamily="18" charset="0"/>
              </a:rPr>
              <a:t>Any two random nodes in the graph.</a:t>
            </a:r>
          </a:p>
          <a:p>
            <a:pPr marL="514350" indent="-285750">
              <a:buClr>
                <a:srgbClr val="0070C0"/>
              </a:buClr>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Local Constraints</a:t>
            </a:r>
          </a:p>
          <a:p>
            <a:pPr marL="685800" lvl="1" indent="0">
              <a:lnSpc>
                <a:spcPct val="150000"/>
              </a:lnSpc>
              <a:buClr>
                <a:srgbClr val="0070C0"/>
              </a:buClr>
              <a:buNone/>
            </a:pPr>
            <a:r>
              <a:rPr lang="en-US" altLang="zh-CN" sz="1800" dirty="0">
                <a:latin typeface="Times New Roman" panose="02020603050405020304" pitchFamily="18" charset="0"/>
                <a:cs typeface="Times New Roman" panose="02020603050405020304" pitchFamily="18" charset="0"/>
              </a:rPr>
              <a:t>Two random nodes that are in the vicinity of each other.</a:t>
            </a:r>
          </a:p>
          <a:p>
            <a:pPr marL="514350" indent="-285750">
              <a:buClr>
                <a:srgbClr val="C00000"/>
              </a:buClr>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Randomly Grouped Constraints</a:t>
            </a:r>
          </a:p>
          <a:p>
            <a:pPr marL="685800" lvl="1" indent="0">
              <a:lnSpc>
                <a:spcPct val="150000"/>
              </a:lnSpc>
              <a:buClr>
                <a:srgbClr val="C00000"/>
              </a:buClr>
              <a:buNone/>
            </a:pPr>
            <a:r>
              <a:rPr lang="en-US" altLang="zh-CN" sz="1800" dirty="0">
                <a:latin typeface="Times New Roman" panose="02020603050405020304" pitchFamily="18" charset="0"/>
                <a:cs typeface="Times New Roman" panose="02020603050405020304" pitchFamily="18" charset="0"/>
              </a:rPr>
              <a:t>Create clusters of 10 mutually consistent outliers</a:t>
            </a:r>
          </a:p>
          <a:p>
            <a:pPr marL="514350" indent="-285750">
              <a:buClr>
                <a:srgbClr val="0070C0"/>
              </a:buClr>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Locally Grouped Constraints </a:t>
            </a:r>
          </a:p>
          <a:p>
            <a:pPr marL="685800" lvl="1" indent="0">
              <a:lnSpc>
                <a:spcPct val="150000"/>
              </a:lnSpc>
              <a:buClr>
                <a:srgbClr val="0070C0"/>
              </a:buClr>
              <a:buNone/>
            </a:pPr>
            <a:r>
              <a:rPr lang="en-US" altLang="zh-CN" sz="1800" dirty="0">
                <a:latin typeface="Times New Roman" panose="02020603050405020304" pitchFamily="18" charset="0"/>
                <a:cs typeface="Times New Roman" panose="02020603050405020304" pitchFamily="18" charset="0"/>
              </a:rPr>
              <a:t>Combination of the local and grouped policies</a:t>
            </a:r>
          </a:p>
        </p:txBody>
      </p:sp>
    </p:spTree>
    <p:extLst>
      <p:ext uri="{BB962C8B-B14F-4D97-AF65-F5344CB8AC3E}">
        <p14:creationId xmlns:p14="http://schemas.microsoft.com/office/powerpoint/2010/main" val="4046282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6"/>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Experiments: Poor initial estimates &amp; Outliers </a:t>
            </a:r>
            <a:endParaRPr dirty="0"/>
          </a:p>
        </p:txBody>
      </p:sp>
      <p:sp>
        <p:nvSpPr>
          <p:cNvPr id="173" name="Google Shape;173;p6"/>
          <p:cNvSpPr txBox="1">
            <a:spLocks noGrp="1"/>
          </p:cNvSpPr>
          <p:nvPr>
            <p:ph type="body" idx="1"/>
          </p:nvPr>
        </p:nvSpPr>
        <p:spPr>
          <a:xfrm>
            <a:off x="369203" y="765983"/>
            <a:ext cx="8097463" cy="658757"/>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600" dirty="0">
                <a:solidFill>
                  <a:srgbClr val="C00000"/>
                </a:solidFill>
                <a:latin typeface="Times New Roman" panose="02020603050405020304" pitchFamily="18" charset="0"/>
                <a:cs typeface="Times New Roman" panose="02020603050405020304" pitchFamily="18" charset="0"/>
              </a:rPr>
              <a:t>Poor initialization:  </a:t>
            </a:r>
            <a:r>
              <a:rPr lang="en-US" sz="1600" i="0" dirty="0">
                <a:latin typeface="Times New Roman" panose="02020603050405020304" pitchFamily="18" charset="0"/>
                <a:cs typeface="Times New Roman" panose="02020603050405020304" pitchFamily="18" charset="0"/>
              </a:rPr>
              <a:t>Add random values on ground truth to simulate bad initial guesses</a:t>
            </a:r>
            <a:endParaRPr sz="1600" i="0" dirty="0">
              <a:latin typeface="Times New Roman" panose="02020603050405020304" pitchFamily="18" charset="0"/>
              <a:cs typeface="Times New Roman" panose="02020603050405020304" pitchFamily="18" charset="0"/>
            </a:endParaRPr>
          </a:p>
        </p:txBody>
      </p:sp>
      <p:pic>
        <p:nvPicPr>
          <p:cNvPr id="174" name="Google Shape;174;p6"/>
          <p:cNvPicPr preferRelativeResize="0"/>
          <p:nvPr/>
        </p:nvPicPr>
        <p:blipFill>
          <a:blip r:embed="rId3">
            <a:alphaModFix/>
          </a:blip>
          <a:stretch>
            <a:fillRect/>
          </a:stretch>
        </p:blipFill>
        <p:spPr>
          <a:xfrm>
            <a:off x="1769746" y="1156599"/>
            <a:ext cx="2155226" cy="1697300"/>
          </a:xfrm>
          <a:prstGeom prst="rect">
            <a:avLst/>
          </a:prstGeom>
          <a:noFill/>
          <a:ln>
            <a:noFill/>
          </a:ln>
        </p:spPr>
      </p:pic>
      <p:pic>
        <p:nvPicPr>
          <p:cNvPr id="175" name="Google Shape;175;p6"/>
          <p:cNvPicPr preferRelativeResize="0"/>
          <p:nvPr/>
        </p:nvPicPr>
        <p:blipFill>
          <a:blip r:embed="rId4">
            <a:alphaModFix/>
          </a:blip>
          <a:stretch>
            <a:fillRect/>
          </a:stretch>
        </p:blipFill>
        <p:spPr>
          <a:xfrm>
            <a:off x="4572000" y="1148132"/>
            <a:ext cx="2268531" cy="1697300"/>
          </a:xfrm>
          <a:prstGeom prst="rect">
            <a:avLst/>
          </a:prstGeom>
          <a:noFill/>
          <a:ln>
            <a:noFill/>
          </a:ln>
        </p:spPr>
      </p:pic>
      <p:pic>
        <p:nvPicPr>
          <p:cNvPr id="176" name="Google Shape;176;p6"/>
          <p:cNvPicPr preferRelativeResize="0"/>
          <p:nvPr/>
        </p:nvPicPr>
        <p:blipFill>
          <a:blip r:embed="rId3">
            <a:alphaModFix/>
          </a:blip>
          <a:stretch>
            <a:fillRect/>
          </a:stretch>
        </p:blipFill>
        <p:spPr>
          <a:xfrm>
            <a:off x="1769746" y="3132735"/>
            <a:ext cx="2155226" cy="1697303"/>
          </a:xfrm>
          <a:prstGeom prst="rect">
            <a:avLst/>
          </a:prstGeom>
          <a:noFill/>
          <a:ln>
            <a:noFill/>
          </a:ln>
        </p:spPr>
      </p:pic>
      <p:pic>
        <p:nvPicPr>
          <p:cNvPr id="177" name="Google Shape;177;p6"/>
          <p:cNvPicPr preferRelativeResize="0"/>
          <p:nvPr/>
        </p:nvPicPr>
        <p:blipFill>
          <a:blip r:embed="rId5">
            <a:alphaModFix/>
          </a:blip>
          <a:stretch>
            <a:fillRect/>
          </a:stretch>
        </p:blipFill>
        <p:spPr>
          <a:xfrm>
            <a:off x="4600556" y="3149688"/>
            <a:ext cx="2211418" cy="1654500"/>
          </a:xfrm>
          <a:prstGeom prst="rect">
            <a:avLst/>
          </a:prstGeom>
          <a:noFill/>
          <a:ln>
            <a:noFill/>
          </a:ln>
        </p:spPr>
      </p:pic>
      <p:sp>
        <p:nvSpPr>
          <p:cNvPr id="9" name="文本框 8">
            <a:extLst>
              <a:ext uri="{FF2B5EF4-FFF2-40B4-BE49-F238E27FC236}">
                <a16:creationId xmlns:a16="http://schemas.microsoft.com/office/drawing/2014/main" id="{24E60518-F5B5-4C07-B824-2D7205AFD664}"/>
              </a:ext>
            </a:extLst>
          </p:cNvPr>
          <p:cNvSpPr txBox="1"/>
          <p:nvPr/>
        </p:nvSpPr>
        <p:spPr>
          <a:xfrm>
            <a:off x="369202" y="2820031"/>
            <a:ext cx="8097463" cy="338554"/>
          </a:xfrm>
          <a:prstGeom prst="rect">
            <a:avLst/>
          </a:prstGeom>
          <a:noFill/>
        </p:spPr>
        <p:txBody>
          <a:bodyPr wrap="square">
            <a:spAutoFit/>
          </a:bodyPr>
          <a:lstStyle/>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altLang="zh-CN" sz="1600" dirty="0">
                <a:solidFill>
                  <a:srgbClr val="C00000"/>
                </a:solidFill>
                <a:latin typeface="Times New Roman" panose="02020603050405020304" pitchFamily="18" charset="0"/>
                <a:cs typeface="Times New Roman" panose="02020603050405020304" pitchFamily="18" charset="0"/>
              </a:rPr>
              <a:t>Loop Closure Outliers:  </a:t>
            </a:r>
            <a:r>
              <a:rPr lang="en-US" altLang="zh-CN" sz="1600" i="0" dirty="0">
                <a:latin typeface="Times New Roman" panose="02020603050405020304" pitchFamily="18" charset="0"/>
                <a:cs typeface="Times New Roman" panose="02020603050405020304" pitchFamily="18" charset="0"/>
              </a:rPr>
              <a:t>Modify edge values to simulate incorrect loop closure constraints </a:t>
            </a:r>
          </a:p>
        </p:txBody>
      </p:sp>
      <p:sp>
        <p:nvSpPr>
          <p:cNvPr id="3" name="箭头: 右 2">
            <a:extLst>
              <a:ext uri="{FF2B5EF4-FFF2-40B4-BE49-F238E27FC236}">
                <a16:creationId xmlns:a16="http://schemas.microsoft.com/office/drawing/2014/main" id="{68A9BF84-7D3F-4D49-9835-03A7FD93DB86}"/>
              </a:ext>
            </a:extLst>
          </p:cNvPr>
          <p:cNvSpPr/>
          <p:nvPr/>
        </p:nvSpPr>
        <p:spPr>
          <a:xfrm>
            <a:off x="4079152" y="1936840"/>
            <a:ext cx="355600" cy="136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箭头: 右 10">
            <a:extLst>
              <a:ext uri="{FF2B5EF4-FFF2-40B4-BE49-F238E27FC236}">
                <a16:creationId xmlns:a16="http://schemas.microsoft.com/office/drawing/2014/main" id="{8220E6C1-2A13-4267-B34A-FC679B9B17F7}"/>
              </a:ext>
            </a:extLst>
          </p:cNvPr>
          <p:cNvSpPr/>
          <p:nvPr/>
        </p:nvSpPr>
        <p:spPr>
          <a:xfrm>
            <a:off x="4084964" y="3934369"/>
            <a:ext cx="355600" cy="136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181"/>
        <p:cNvGrpSpPr/>
        <p:nvPr/>
      </p:nvGrpSpPr>
      <p:grpSpPr>
        <a:xfrm>
          <a:off x="0" y="0"/>
          <a:ext cx="0" cy="0"/>
          <a:chOff x="0" y="0"/>
          <a:chExt cx="0" cy="0"/>
        </a:xfrm>
      </p:grpSpPr>
      <p:sp>
        <p:nvSpPr>
          <p:cNvPr id="182" name="Google Shape;182;p7"/>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Experiments: Evaluation Metric</a:t>
            </a:r>
            <a:endParaRPr dirty="0"/>
          </a:p>
        </p:txBody>
      </p:sp>
      <p:sp>
        <p:nvSpPr>
          <p:cNvPr id="183" name="Google Shape;183;p7"/>
          <p:cNvSpPr txBox="1"/>
          <p:nvPr/>
        </p:nvSpPr>
        <p:spPr>
          <a:xfrm>
            <a:off x="0" y="4861516"/>
            <a:ext cx="752551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700" b="0" i="0" u="none" strike="noStrike" cap="none">
                <a:solidFill>
                  <a:srgbClr val="000000"/>
                </a:solidFill>
                <a:latin typeface="Arial"/>
                <a:ea typeface="Arial"/>
                <a:cs typeface="Arial"/>
                <a:sym typeface="Arial"/>
              </a:rPr>
              <a:t>* D. Prokhorov, D. Zhukov, O. Barinova, K. Anton and A. Vorontsova, "Measuring robustness of Visual SLAM," 2019 16th International Conference on Machine Vision Applications (MVA), 2019, pp. 1-6, doi: 10.23919/MVA.2019.8758020.</a:t>
            </a:r>
            <a:endParaRPr sz="700" b="0" i="0" u="none" strike="noStrike" cap="none">
              <a:solidFill>
                <a:srgbClr val="000000"/>
              </a:solidFill>
              <a:latin typeface="Arial"/>
              <a:ea typeface="Arial"/>
              <a:cs typeface="Arial"/>
              <a:sym typeface="Arial"/>
            </a:endParaRPr>
          </a:p>
        </p:txBody>
      </p:sp>
      <p:pic>
        <p:nvPicPr>
          <p:cNvPr id="184" name="Google Shape;184;p7"/>
          <p:cNvPicPr preferRelativeResize="0"/>
          <p:nvPr/>
        </p:nvPicPr>
        <p:blipFill rotWithShape="1">
          <a:blip r:embed="rId3">
            <a:alphaModFix/>
          </a:blip>
          <a:srcRect/>
          <a:stretch/>
        </p:blipFill>
        <p:spPr>
          <a:xfrm>
            <a:off x="1150075" y="3675228"/>
            <a:ext cx="1646237" cy="900113"/>
          </a:xfrm>
          <a:prstGeom prst="rect">
            <a:avLst/>
          </a:prstGeom>
          <a:noFill/>
          <a:ln>
            <a:noFill/>
          </a:ln>
        </p:spPr>
      </p:pic>
      <p:pic>
        <p:nvPicPr>
          <p:cNvPr id="185" name="Google Shape;185;p7"/>
          <p:cNvPicPr preferRelativeResize="0"/>
          <p:nvPr/>
        </p:nvPicPr>
        <p:blipFill rotWithShape="1">
          <a:blip r:embed="rId4">
            <a:alphaModFix/>
          </a:blip>
          <a:srcRect/>
          <a:stretch/>
        </p:blipFill>
        <p:spPr>
          <a:xfrm>
            <a:off x="5556925" y="3701245"/>
            <a:ext cx="1895475" cy="900113"/>
          </a:xfrm>
          <a:prstGeom prst="rect">
            <a:avLst/>
          </a:prstGeom>
          <a:noFill/>
          <a:ln>
            <a:noFill/>
          </a:ln>
        </p:spPr>
      </p:pic>
      <p:cxnSp>
        <p:nvCxnSpPr>
          <p:cNvPr id="186" name="Google Shape;186;p7"/>
          <p:cNvCxnSpPr/>
          <p:nvPr/>
        </p:nvCxnSpPr>
        <p:spPr>
          <a:xfrm>
            <a:off x="4521666" y="1098958"/>
            <a:ext cx="0" cy="3590488"/>
          </a:xfrm>
          <a:prstGeom prst="straightConnector1">
            <a:avLst/>
          </a:prstGeom>
          <a:noFill/>
          <a:ln w="15875" cap="flat" cmpd="sng">
            <a:solidFill>
              <a:srgbClr val="BA0000"/>
            </a:solidFill>
            <a:prstDash val="solid"/>
            <a:round/>
            <a:headEnd type="none" w="sm" len="sm"/>
            <a:tailEnd type="none" w="sm" len="sm"/>
          </a:ln>
        </p:spPr>
      </p:cxnSp>
      <p:sp>
        <p:nvSpPr>
          <p:cNvPr id="187" name="Google Shape;187;p7"/>
          <p:cNvSpPr txBox="1"/>
          <p:nvPr/>
        </p:nvSpPr>
        <p:spPr>
          <a:xfrm>
            <a:off x="4833225" y="971550"/>
            <a:ext cx="3732000" cy="30939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400"/>
              <a:buFont typeface="Arial"/>
              <a:buNone/>
            </a:pPr>
            <a:r>
              <a:rPr lang="en-US" b="1" dirty="0">
                <a:solidFill>
                  <a:srgbClr val="C00000"/>
                </a:solidFill>
                <a:latin typeface="Times New Roman"/>
                <a:ea typeface="Times New Roman"/>
                <a:cs typeface="Times New Roman"/>
                <a:sym typeface="Times New Roman"/>
              </a:rPr>
              <a:t>Relative Pose Error (RPE)</a:t>
            </a:r>
            <a:endParaRPr dirty="0">
              <a:solidFill>
                <a:schemeClr val="dk1"/>
              </a:solidFill>
              <a:latin typeface="Times New Roman"/>
              <a:ea typeface="Times New Roman"/>
              <a:cs typeface="Times New Roman"/>
              <a:sym typeface="Times New Roman"/>
            </a:endParaRPr>
          </a:p>
          <a:p>
            <a:pPr marL="0" lvl="0" indent="0" algn="l" rtl="0">
              <a:lnSpc>
                <a:spcPct val="150000"/>
              </a:lnSpc>
              <a:spcBef>
                <a:spcPts val="0"/>
              </a:spcBef>
              <a:spcAft>
                <a:spcPts val="0"/>
              </a:spcAft>
              <a:buClr>
                <a:schemeClr val="dk1"/>
              </a:buClr>
              <a:buFont typeface="Arial"/>
              <a:buNone/>
            </a:pPr>
            <a:r>
              <a:rPr lang="en-US" dirty="0">
                <a:solidFill>
                  <a:schemeClr val="dk1"/>
                </a:solidFill>
                <a:latin typeface="Times New Roman"/>
                <a:ea typeface="Times New Roman"/>
                <a:cs typeface="Times New Roman"/>
                <a:sym typeface="Times New Roman"/>
              </a:rPr>
              <a:t>The local trajectory accuracy over a fixed time interval*.</a:t>
            </a:r>
            <a:endParaRPr b="1" dirty="0">
              <a:solidFill>
                <a:schemeClr val="lt1"/>
              </a:solidFill>
            </a:endParaRPr>
          </a:p>
          <a:p>
            <a:pPr marL="0" lvl="0" indent="0" algn="l" rtl="0">
              <a:spcBef>
                <a:spcPts val="0"/>
              </a:spcBef>
              <a:spcAft>
                <a:spcPts val="0"/>
              </a:spcAft>
              <a:buClr>
                <a:schemeClr val="dk1"/>
              </a:buClr>
              <a:buFont typeface="Arial"/>
              <a:buNone/>
            </a:pPr>
            <a:endParaRPr dirty="0">
              <a:solidFill>
                <a:schemeClr val="dk1"/>
              </a:solidFill>
              <a:latin typeface="Times New Roman"/>
              <a:ea typeface="Times New Roman"/>
              <a:cs typeface="Times New Roman"/>
              <a:sym typeface="Times New Roman"/>
            </a:endParaRPr>
          </a:p>
          <a:p>
            <a:pPr marL="0" lvl="0" indent="0" algn="l" rtl="0">
              <a:lnSpc>
                <a:spcPct val="150000"/>
              </a:lnSpc>
              <a:spcBef>
                <a:spcPts val="0"/>
              </a:spcBef>
              <a:spcAft>
                <a:spcPts val="0"/>
              </a:spcAft>
              <a:buClr>
                <a:schemeClr val="dk1"/>
              </a:buClr>
              <a:buFont typeface="Arial"/>
              <a:buNone/>
            </a:pPr>
            <a:r>
              <a:rPr lang="en-US" b="1" dirty="0">
                <a:solidFill>
                  <a:srgbClr val="C00000"/>
                </a:solidFill>
                <a:latin typeface="Times New Roman"/>
                <a:ea typeface="Times New Roman"/>
                <a:cs typeface="Times New Roman"/>
                <a:sym typeface="Times New Roman"/>
              </a:rPr>
              <a:t>Step</a:t>
            </a:r>
            <a:endParaRPr b="1" dirty="0">
              <a:solidFill>
                <a:schemeClr val="lt1"/>
              </a:solidFill>
            </a:endParaRPr>
          </a:p>
          <a:p>
            <a:pPr marL="342900" lvl="0" indent="-342900" algn="l" rtl="0">
              <a:lnSpc>
                <a:spcPct val="150000"/>
              </a:lnSpc>
              <a:spcBef>
                <a:spcPts val="0"/>
              </a:spcBef>
              <a:spcAft>
                <a:spcPts val="0"/>
              </a:spcAft>
              <a:buClr>
                <a:schemeClr val="dk1"/>
              </a:buClr>
              <a:buSzPts val="1400"/>
              <a:buAutoNum type="arabicPeriod"/>
            </a:pPr>
            <a:r>
              <a:rPr lang="en-US" dirty="0">
                <a:solidFill>
                  <a:schemeClr val="dk1"/>
                </a:solidFill>
                <a:latin typeface="Times New Roman"/>
                <a:ea typeface="Times New Roman"/>
                <a:cs typeface="Times New Roman"/>
                <a:sym typeface="Times New Roman"/>
              </a:rPr>
              <a:t>Define a fixed time interval Δ.</a:t>
            </a:r>
            <a:endParaRPr b="1" dirty="0">
              <a:solidFill>
                <a:schemeClr val="lt1"/>
              </a:solidFill>
            </a:endParaRPr>
          </a:p>
          <a:p>
            <a:pPr marL="342900" lvl="0" indent="-342900" algn="l" rtl="0">
              <a:lnSpc>
                <a:spcPct val="150000"/>
              </a:lnSpc>
              <a:spcBef>
                <a:spcPts val="0"/>
              </a:spcBef>
              <a:spcAft>
                <a:spcPts val="0"/>
              </a:spcAft>
              <a:buClr>
                <a:schemeClr val="dk1"/>
              </a:buClr>
              <a:buSzPts val="1400"/>
              <a:buAutoNum type="arabicPeriod"/>
            </a:pPr>
            <a:r>
              <a:rPr lang="en-US" dirty="0">
                <a:solidFill>
                  <a:schemeClr val="dk1"/>
                </a:solidFill>
                <a:latin typeface="Times New Roman"/>
                <a:ea typeface="Times New Roman"/>
                <a:cs typeface="Times New Roman"/>
                <a:sym typeface="Times New Roman"/>
              </a:rPr>
              <a:t>Compute drift of trajectory.</a:t>
            </a:r>
            <a:endParaRPr b="1" dirty="0">
              <a:solidFill>
                <a:schemeClr val="lt1"/>
              </a:solidFill>
            </a:endParaRPr>
          </a:p>
          <a:p>
            <a:pPr marL="342900" lvl="0" indent="-342900" algn="l" rtl="0">
              <a:lnSpc>
                <a:spcPct val="150000"/>
              </a:lnSpc>
              <a:spcBef>
                <a:spcPts val="0"/>
              </a:spcBef>
              <a:spcAft>
                <a:spcPts val="0"/>
              </a:spcAft>
              <a:buClr>
                <a:schemeClr val="dk1"/>
              </a:buClr>
              <a:buSzPts val="1400"/>
              <a:buAutoNum type="arabicPeriod"/>
            </a:pPr>
            <a:r>
              <a:rPr lang="en-US" dirty="0">
                <a:solidFill>
                  <a:schemeClr val="dk1"/>
                </a:solidFill>
                <a:latin typeface="Times New Roman"/>
                <a:ea typeface="Times New Roman"/>
                <a:cs typeface="Times New Roman"/>
                <a:sym typeface="Times New Roman"/>
              </a:rPr>
              <a:t>Calculate RPE.</a:t>
            </a:r>
            <a:endParaRPr b="1" dirty="0">
              <a:solidFill>
                <a:schemeClr val="lt1"/>
              </a:solidFill>
            </a:endParaRPr>
          </a:p>
          <a:p>
            <a:pPr marL="0" lvl="0" indent="0" algn="l" rtl="0">
              <a:spcBef>
                <a:spcPts val="0"/>
              </a:spcBef>
              <a:spcAft>
                <a:spcPts val="0"/>
              </a:spcAft>
              <a:buClr>
                <a:schemeClr val="dk1"/>
              </a:buClr>
              <a:buFont typeface="Arial"/>
              <a:buNone/>
            </a:pPr>
            <a:endParaRPr dirty="0">
              <a:solidFill>
                <a:schemeClr val="dk1"/>
              </a:solidFill>
            </a:endParaRPr>
          </a:p>
          <a:p>
            <a:pPr marL="0" lvl="0" indent="0" algn="l" rtl="0">
              <a:spcBef>
                <a:spcPts val="0"/>
              </a:spcBef>
              <a:spcAft>
                <a:spcPts val="0"/>
              </a:spcAft>
              <a:buNone/>
            </a:pPr>
            <a:endParaRPr dirty="0">
              <a:latin typeface="Open Sans"/>
              <a:ea typeface="Open Sans"/>
              <a:cs typeface="Open Sans"/>
              <a:sym typeface="Open Sans"/>
            </a:endParaRPr>
          </a:p>
        </p:txBody>
      </p:sp>
      <p:sp>
        <p:nvSpPr>
          <p:cNvPr id="188" name="Google Shape;188;p7"/>
          <p:cNvSpPr txBox="1"/>
          <p:nvPr/>
        </p:nvSpPr>
        <p:spPr>
          <a:xfrm>
            <a:off x="457200" y="971550"/>
            <a:ext cx="3732000" cy="3309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400"/>
              <a:buFont typeface="Arial"/>
              <a:buNone/>
            </a:pPr>
            <a:r>
              <a:rPr lang="en-US" b="1">
                <a:solidFill>
                  <a:srgbClr val="C00000"/>
                </a:solidFill>
                <a:latin typeface="Times New Roman"/>
                <a:ea typeface="Times New Roman"/>
                <a:cs typeface="Times New Roman"/>
                <a:sym typeface="Times New Roman"/>
              </a:rPr>
              <a:t>Absolute Trajectory Error (ATE)</a:t>
            </a:r>
            <a:endParaRPr>
              <a:solidFill>
                <a:schemeClr val="dk1"/>
              </a:solidFill>
              <a:latin typeface="Times New Roman"/>
              <a:ea typeface="Times New Roman"/>
              <a:cs typeface="Times New Roman"/>
              <a:sym typeface="Times New Roman"/>
            </a:endParaRPr>
          </a:p>
          <a:p>
            <a:pPr marL="0" lvl="0" indent="0" algn="l" rtl="0">
              <a:lnSpc>
                <a:spcPct val="150000"/>
              </a:lnSpc>
              <a:spcBef>
                <a:spcPts val="0"/>
              </a:spcBef>
              <a:spcAft>
                <a:spcPts val="0"/>
              </a:spcAft>
              <a:buClr>
                <a:schemeClr val="dk1"/>
              </a:buClr>
              <a:buFont typeface="Arial"/>
              <a:buNone/>
            </a:pPr>
            <a:r>
              <a:rPr lang="en-US">
                <a:solidFill>
                  <a:schemeClr val="dk1"/>
                </a:solidFill>
                <a:latin typeface="Times New Roman"/>
                <a:ea typeface="Times New Roman"/>
                <a:cs typeface="Times New Roman"/>
                <a:sym typeface="Times New Roman"/>
              </a:rPr>
              <a:t>The absolute distances between estimated and ground truth trajectory*.</a:t>
            </a:r>
            <a:endParaRPr b="1">
              <a:solidFill>
                <a:schemeClr val="dk1"/>
              </a:solidFill>
            </a:endParaRPr>
          </a:p>
          <a:p>
            <a:pPr marL="0" lvl="0" indent="0" algn="l" rtl="0">
              <a:spcBef>
                <a:spcPts val="0"/>
              </a:spcBef>
              <a:spcAft>
                <a:spcPts val="0"/>
              </a:spcAft>
              <a:buClr>
                <a:schemeClr val="dk1"/>
              </a:buClr>
              <a:buFont typeface="Arial"/>
              <a:buNone/>
            </a:pPr>
            <a:endParaRPr>
              <a:solidFill>
                <a:schemeClr val="dk1"/>
              </a:solidFill>
              <a:latin typeface="Times New Roman"/>
              <a:ea typeface="Times New Roman"/>
              <a:cs typeface="Times New Roman"/>
              <a:sym typeface="Times New Roman"/>
            </a:endParaRPr>
          </a:p>
          <a:p>
            <a:pPr marL="0" lvl="0" indent="0" algn="l" rtl="0">
              <a:lnSpc>
                <a:spcPct val="150000"/>
              </a:lnSpc>
              <a:spcBef>
                <a:spcPts val="0"/>
              </a:spcBef>
              <a:spcAft>
                <a:spcPts val="0"/>
              </a:spcAft>
              <a:buClr>
                <a:schemeClr val="dk1"/>
              </a:buClr>
              <a:buFont typeface="Arial"/>
              <a:buNone/>
            </a:pPr>
            <a:r>
              <a:rPr lang="en-US" b="1">
                <a:solidFill>
                  <a:srgbClr val="C00000"/>
                </a:solidFill>
                <a:latin typeface="Times New Roman"/>
                <a:ea typeface="Times New Roman"/>
                <a:cs typeface="Times New Roman"/>
                <a:sym typeface="Times New Roman"/>
              </a:rPr>
              <a:t>Step</a:t>
            </a:r>
            <a:endParaRPr b="1">
              <a:solidFill>
                <a:schemeClr val="lt1"/>
              </a:solidFill>
            </a:endParaRPr>
          </a:p>
          <a:p>
            <a:pPr marL="342900" lvl="0" indent="-342900" algn="l" rtl="0">
              <a:lnSpc>
                <a:spcPct val="150000"/>
              </a:lnSpc>
              <a:spcBef>
                <a:spcPts val="0"/>
              </a:spcBef>
              <a:spcAft>
                <a:spcPts val="0"/>
              </a:spcAft>
              <a:buClr>
                <a:schemeClr val="dk1"/>
              </a:buClr>
              <a:buSzPts val="1400"/>
              <a:buAutoNum type="arabicPeriod"/>
            </a:pPr>
            <a:r>
              <a:rPr lang="en-US">
                <a:solidFill>
                  <a:schemeClr val="dk1"/>
                </a:solidFill>
                <a:latin typeface="Times New Roman"/>
                <a:ea typeface="Times New Roman"/>
                <a:cs typeface="Times New Roman"/>
                <a:sym typeface="Times New Roman"/>
              </a:rPr>
              <a:t>Align estimated trajectory </a:t>
            </a:r>
            <a:r>
              <a:rPr lang="en-US" b="1">
                <a:solidFill>
                  <a:schemeClr val="dk1"/>
                </a:solidFill>
                <a:latin typeface="Times New Roman"/>
                <a:ea typeface="Times New Roman"/>
                <a:cs typeface="Times New Roman"/>
                <a:sym typeface="Times New Roman"/>
              </a:rPr>
              <a:t>P</a:t>
            </a:r>
            <a:r>
              <a:rPr lang="en-US">
                <a:solidFill>
                  <a:schemeClr val="dk1"/>
                </a:solidFill>
                <a:latin typeface="Times New Roman"/>
                <a:ea typeface="Times New Roman"/>
                <a:cs typeface="Times New Roman"/>
                <a:sym typeface="Times New Roman"/>
              </a:rPr>
              <a:t> and ground truth </a:t>
            </a:r>
            <a:r>
              <a:rPr lang="en-US" b="1">
                <a:solidFill>
                  <a:schemeClr val="dk1"/>
                </a:solidFill>
                <a:latin typeface="Times New Roman"/>
                <a:ea typeface="Times New Roman"/>
                <a:cs typeface="Times New Roman"/>
                <a:sym typeface="Times New Roman"/>
              </a:rPr>
              <a:t>Q</a:t>
            </a:r>
            <a:r>
              <a:rPr lang="en-US">
                <a:solidFill>
                  <a:schemeClr val="dk1"/>
                </a:solidFill>
                <a:latin typeface="Times New Roman"/>
                <a:ea typeface="Times New Roman"/>
                <a:cs typeface="Times New Roman"/>
                <a:sym typeface="Times New Roman"/>
              </a:rPr>
              <a:t> by centroid.</a:t>
            </a:r>
            <a:endParaRPr b="1">
              <a:solidFill>
                <a:schemeClr val="lt1"/>
              </a:solidFill>
            </a:endParaRPr>
          </a:p>
          <a:p>
            <a:pPr marL="342900" lvl="0" indent="-342900" algn="l" rtl="0">
              <a:lnSpc>
                <a:spcPct val="150000"/>
              </a:lnSpc>
              <a:spcBef>
                <a:spcPts val="0"/>
              </a:spcBef>
              <a:spcAft>
                <a:spcPts val="0"/>
              </a:spcAft>
              <a:buClr>
                <a:schemeClr val="dk1"/>
              </a:buClr>
              <a:buSzPts val="1400"/>
              <a:buAutoNum type="arabicPeriod"/>
            </a:pPr>
            <a:r>
              <a:rPr lang="en-US">
                <a:solidFill>
                  <a:schemeClr val="dk1"/>
                </a:solidFill>
                <a:latin typeface="Times New Roman"/>
                <a:ea typeface="Times New Roman"/>
                <a:cs typeface="Times New Roman"/>
                <a:sym typeface="Times New Roman"/>
              </a:rPr>
              <a:t>Calculate ATE.</a:t>
            </a:r>
            <a:endParaRPr b="1">
              <a:solidFill>
                <a:schemeClr val="lt1"/>
              </a:solidFill>
            </a:endParaRPr>
          </a:p>
          <a:p>
            <a:pPr marL="342900" lvl="0" indent="-254000" algn="ctr" rtl="0">
              <a:spcBef>
                <a:spcPts val="0"/>
              </a:spcBef>
              <a:spcAft>
                <a:spcPts val="0"/>
              </a:spcAft>
              <a:buClr>
                <a:schemeClr val="dk1"/>
              </a:buClr>
              <a:buSzPts val="1400"/>
              <a:buFont typeface="Arial"/>
              <a:buNone/>
            </a:pPr>
            <a:endParaRPr>
              <a:solidFill>
                <a:schemeClr val="dk1"/>
              </a:solidFill>
            </a:endParaRPr>
          </a:p>
          <a:p>
            <a:pPr marL="0" lvl="0" indent="0" algn="ctr" rtl="0">
              <a:spcBef>
                <a:spcPts val="0"/>
              </a:spcBef>
              <a:spcAft>
                <a:spcPts val="0"/>
              </a:spcAft>
              <a:buClr>
                <a:schemeClr val="dk1"/>
              </a:buClr>
              <a:buSzPts val="1400"/>
              <a:buFont typeface="Arial"/>
              <a:buNone/>
            </a:pPr>
            <a:endParaRPr>
              <a:solidFill>
                <a:schemeClr val="dk1"/>
              </a:solidFill>
            </a:endParaRPr>
          </a:p>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MU PPT Theme">
  <a:themeElements>
    <a:clrScheme name="Custom 1">
      <a:dk1>
        <a:srgbClr val="000000"/>
      </a:dk1>
      <a:lt1>
        <a:srgbClr val="FFFFFF"/>
      </a:lt1>
      <a:dk2>
        <a:srgbClr val="75787B"/>
      </a:dk2>
      <a:lt2>
        <a:srgbClr val="C8C9C7"/>
      </a:lt2>
      <a:accent1>
        <a:srgbClr val="BB0000"/>
      </a:accent1>
      <a:accent2>
        <a:srgbClr val="75787B"/>
      </a:accent2>
      <a:accent3>
        <a:srgbClr val="00833C"/>
      </a:accent3>
      <a:accent4>
        <a:srgbClr val="F2A900"/>
      </a:accent4>
      <a:accent5>
        <a:srgbClr val="002C71"/>
      </a:accent5>
      <a:accent6>
        <a:srgbClr val="C8C9C7"/>
      </a:accent6>
      <a:hlink>
        <a:srgbClr val="BB0000"/>
      </a:hlink>
      <a:folHlink>
        <a:srgbClr val="82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616</TotalTime>
  <Words>1621</Words>
  <Application>Microsoft Office PowerPoint</Application>
  <PresentationFormat>全屏显示(16:9)</PresentationFormat>
  <Paragraphs>224</Paragraphs>
  <Slides>22</Slides>
  <Notes>20</Notes>
  <HiddenSlides>10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22</vt:i4>
      </vt:variant>
    </vt:vector>
  </HeadingPairs>
  <TitlesOfParts>
    <vt:vector size="34" baseType="lpstr">
      <vt:lpstr>Calibri</vt:lpstr>
      <vt:lpstr>Times New Roman</vt:lpstr>
      <vt:lpstr>Open Sans Light</vt:lpstr>
      <vt:lpstr>Arial</vt:lpstr>
      <vt:lpstr>Microsoft Yahei</vt:lpstr>
      <vt:lpstr>Wingdings</vt:lpstr>
      <vt:lpstr>Helvetica Neue Light</vt:lpstr>
      <vt:lpstr>Open Sans</vt:lpstr>
      <vt:lpstr>Times</vt:lpstr>
      <vt:lpstr>Cambria Math</vt:lpstr>
      <vt:lpstr>Simple Light</vt:lpstr>
      <vt:lpstr>CMU PPT Theme</vt:lpstr>
      <vt:lpstr>PowerPoint 演示文稿</vt:lpstr>
      <vt:lpstr>Project Description</vt:lpstr>
      <vt:lpstr>Graph-based SLAM</vt:lpstr>
      <vt:lpstr>Robust Kernels</vt:lpstr>
      <vt:lpstr>Optimization Algorithms</vt:lpstr>
      <vt:lpstr>Datasets</vt:lpstr>
      <vt:lpstr>Adding Outlier Loop Closure Constraints </vt:lpstr>
      <vt:lpstr>Experiments: Poor initial estimates &amp; Outliers </vt:lpstr>
      <vt:lpstr>Experiments: Evaluation Metric</vt:lpstr>
      <vt:lpstr>Experiment 1: How do different noise and poor initial estimate affect optimization algorithms?</vt:lpstr>
      <vt:lpstr>Experiment 1: How do different noise and poor initial estimate affect optimization algorithms?</vt:lpstr>
      <vt:lpstr>Experiment 2: How does Huber kernel react on poor initial estimates?</vt:lpstr>
      <vt:lpstr>Experiment 3: How do robust kernels react differently on close loop constraint outliers?</vt:lpstr>
      <vt:lpstr>Experiment 3: How do robust kernels react differently on close loop constraint outliers?</vt:lpstr>
      <vt:lpstr>Experiment 4: How do different initial pose estimate respond to false loop closures?</vt:lpstr>
      <vt:lpstr>How different noise and poor initial estimate affects optimization algorithms </vt:lpstr>
      <vt:lpstr>How robust kernels reacts differently on close loop constraint outliers </vt:lpstr>
      <vt:lpstr>PowerPoint 演示文稿</vt:lpstr>
      <vt:lpstr>Experiment Results - M3500</vt:lpstr>
      <vt:lpstr>PowerPoint 演示文稿</vt:lpstr>
      <vt:lpstr>Summary &amp; Future Work</vt:lpstr>
      <vt:lpstr>Possible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Tianxiang Lin</cp:lastModifiedBy>
  <cp:revision>48</cp:revision>
  <dcterms:modified xsi:type="dcterms:W3CDTF">2021-05-05T14:12:19Z</dcterms:modified>
</cp:coreProperties>
</file>